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7" r:id="rId2"/>
    <p:sldId id="258" r:id="rId3"/>
    <p:sldId id="259" r:id="rId4"/>
    <p:sldId id="262" r:id="rId5"/>
    <p:sldId id="263" r:id="rId6"/>
    <p:sldId id="264" r:id="rId7"/>
    <p:sldId id="265" r:id="rId8"/>
    <p:sldId id="266" r:id="rId9"/>
    <p:sldId id="267" r:id="rId10"/>
    <p:sldId id="268" r:id="rId11"/>
    <p:sldId id="269" r:id="rId12"/>
    <p:sldId id="270" r:id="rId13"/>
    <p:sldId id="26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607" autoAdjust="0"/>
    <p:restoredTop sz="86424" autoAdjust="0"/>
  </p:normalViewPr>
  <p:slideViewPr>
    <p:cSldViewPr snapToGrid="0">
      <p:cViewPr varScale="1">
        <p:scale>
          <a:sx n="103" d="100"/>
          <a:sy n="103" d="100"/>
        </p:scale>
        <p:origin x="114" y="102"/>
      </p:cViewPr>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Lst>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_rels/viewProps.xml.rels><?xml version="1.0" encoding="UTF-8" standalone="yes"?>
<Relationships xmlns="http://schemas.openxmlformats.org/package/2006/relationships"><Relationship Id="rId8" Type="http://schemas.openxmlformats.org/officeDocument/2006/relationships/slide" Target="slides/slide8.xml"/><Relationship Id="rId13" Type="http://schemas.openxmlformats.org/officeDocument/2006/relationships/slide" Target="slides/slide13.xml"/><Relationship Id="rId3" Type="http://schemas.openxmlformats.org/officeDocument/2006/relationships/slide" Target="slides/slide3.xml"/><Relationship Id="rId7" Type="http://schemas.openxmlformats.org/officeDocument/2006/relationships/slide" Target="slides/slide7.xml"/><Relationship Id="rId12" Type="http://schemas.openxmlformats.org/officeDocument/2006/relationships/slide" Target="slides/slide12.xml"/><Relationship Id="rId2" Type="http://schemas.openxmlformats.org/officeDocument/2006/relationships/slide" Target="slides/slide2.xml"/><Relationship Id="rId1" Type="http://schemas.openxmlformats.org/officeDocument/2006/relationships/slide" Target="slides/slide1.xml"/><Relationship Id="rId6" Type="http://schemas.openxmlformats.org/officeDocument/2006/relationships/slide" Target="slides/slide6.xml"/><Relationship Id="rId11" Type="http://schemas.openxmlformats.org/officeDocument/2006/relationships/slide" Target="slides/slide11.xml"/><Relationship Id="rId5" Type="http://schemas.openxmlformats.org/officeDocument/2006/relationships/slide" Target="slides/slide5.xml"/><Relationship Id="rId10" Type="http://schemas.openxmlformats.org/officeDocument/2006/relationships/slide" Target="slides/slide10.xml"/><Relationship Id="rId4" Type="http://schemas.openxmlformats.org/officeDocument/2006/relationships/slide" Target="slides/slide4.xml"/><Relationship Id="rId9"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02E96E-E235-4B62-83ED-C29B9CF183A6}" type="datetimeFigureOut">
              <a:rPr lang="en-US" smtClean="0"/>
              <a:t>5/20/2021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B91B69-F4A3-45B5-82F1-61A91DB79716}" type="slidenum">
              <a:rPr lang="en-US" smtClean="0"/>
              <a:t>‹#›</a:t>
            </a:fld>
            <a:endParaRPr lang="en-US"/>
          </a:p>
        </p:txBody>
      </p:sp>
    </p:spTree>
    <p:extLst>
      <p:ext uri="{BB962C8B-B14F-4D97-AF65-F5344CB8AC3E}">
        <p14:creationId xmlns:p14="http://schemas.microsoft.com/office/powerpoint/2010/main" val="7998835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B91B69-F4A3-45B5-82F1-61A91DB79716}" type="slidenum">
              <a:rPr lang="en-US" smtClean="0"/>
              <a:t>2</a:t>
            </a:fld>
            <a:endParaRPr lang="en-US"/>
          </a:p>
        </p:txBody>
      </p:sp>
    </p:spTree>
    <p:extLst>
      <p:ext uri="{BB962C8B-B14F-4D97-AF65-F5344CB8AC3E}">
        <p14:creationId xmlns:p14="http://schemas.microsoft.com/office/powerpoint/2010/main" val="1886890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String = data type that includes a sequence of characters or textual data.</a:t>
            </a:r>
          </a:p>
        </p:txBody>
      </p:sp>
      <p:sp>
        <p:nvSpPr>
          <p:cNvPr id="4" name="Slide Number Placeholder 3"/>
          <p:cNvSpPr>
            <a:spLocks noGrp="1"/>
          </p:cNvSpPr>
          <p:nvPr>
            <p:ph type="sldNum" sz="quarter" idx="5"/>
          </p:nvPr>
        </p:nvSpPr>
        <p:spPr/>
        <p:txBody>
          <a:bodyPr/>
          <a:lstStyle/>
          <a:p>
            <a:fld id="{92B91B69-F4A3-45B5-82F1-61A91DB79716}" type="slidenum">
              <a:rPr lang="en-US" smtClean="0"/>
              <a:t>5</a:t>
            </a:fld>
            <a:endParaRPr lang="en-US"/>
          </a:p>
        </p:txBody>
      </p:sp>
    </p:spTree>
    <p:extLst>
      <p:ext uri="{BB962C8B-B14F-4D97-AF65-F5344CB8AC3E}">
        <p14:creationId xmlns:p14="http://schemas.microsoft.com/office/powerpoint/2010/main" val="1065771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 is of int or integer data type</a:t>
            </a:r>
          </a:p>
        </p:txBody>
      </p:sp>
      <p:sp>
        <p:nvSpPr>
          <p:cNvPr id="4" name="Slide Number Placeholder 3"/>
          <p:cNvSpPr>
            <a:spLocks noGrp="1"/>
          </p:cNvSpPr>
          <p:nvPr>
            <p:ph type="sldNum" sz="quarter" idx="5"/>
          </p:nvPr>
        </p:nvSpPr>
        <p:spPr/>
        <p:txBody>
          <a:bodyPr/>
          <a:lstStyle/>
          <a:p>
            <a:fld id="{92B91B69-F4A3-45B5-82F1-61A91DB79716}" type="slidenum">
              <a:rPr lang="en-US" smtClean="0"/>
              <a:t>6</a:t>
            </a:fld>
            <a:endParaRPr lang="en-US"/>
          </a:p>
        </p:txBody>
      </p:sp>
    </p:spTree>
    <p:extLst>
      <p:ext uri="{BB962C8B-B14F-4D97-AF65-F5344CB8AC3E}">
        <p14:creationId xmlns:p14="http://schemas.microsoft.com/office/powerpoint/2010/main" val="865824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B91B69-F4A3-45B5-82F1-61A91DB79716}" type="slidenum">
              <a:rPr lang="en-US" smtClean="0"/>
              <a:t>10</a:t>
            </a:fld>
            <a:endParaRPr lang="en-US"/>
          </a:p>
        </p:txBody>
      </p:sp>
    </p:spTree>
    <p:extLst>
      <p:ext uri="{BB962C8B-B14F-4D97-AF65-F5344CB8AC3E}">
        <p14:creationId xmlns:p14="http://schemas.microsoft.com/office/powerpoint/2010/main" val="354554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B91B69-F4A3-45B5-82F1-61A91DB79716}" type="slidenum">
              <a:rPr lang="en-US" smtClean="0"/>
              <a:t>11</a:t>
            </a:fld>
            <a:endParaRPr lang="en-US"/>
          </a:p>
        </p:txBody>
      </p:sp>
    </p:spTree>
    <p:extLst>
      <p:ext uri="{BB962C8B-B14F-4D97-AF65-F5344CB8AC3E}">
        <p14:creationId xmlns:p14="http://schemas.microsoft.com/office/powerpoint/2010/main" val="1036998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First run probably produced the sum of two strings concatenated.</a:t>
            </a:r>
          </a:p>
          <a:p>
            <a:r>
              <a:rPr lang="en-US" dirty="0"/>
              <a:t>2) Second run probably produced an error when trying to concatenate a string and an integer/floats</a:t>
            </a:r>
          </a:p>
          <a:p>
            <a:r>
              <a:rPr lang="en-US" dirty="0"/>
              <a:t>3) Success with str function</a:t>
            </a:r>
          </a:p>
          <a:p>
            <a:endParaRPr lang="en-US" dirty="0"/>
          </a:p>
          <a:p>
            <a:pPr marL="0" indent="0">
              <a:buFont typeface="Arial" panose="020B0604020202020204" pitchFamily="34" charset="0"/>
              <a:buNone/>
            </a:pPr>
            <a:r>
              <a:rPr lang="en-US" dirty="0"/>
              <a:t>Did anyone try to add decimal numbers?  10.1 + 20</a:t>
            </a:r>
          </a:p>
          <a:p>
            <a:pPr marL="0" indent="0">
              <a:buFont typeface="Arial" panose="020B0604020202020204" pitchFamily="34" charset="0"/>
              <a:buNone/>
            </a:pPr>
            <a:r>
              <a:rPr lang="en-US" dirty="0"/>
              <a:t>4) Fourth run probably produced a value error where a float was entered then an attempt to convert float to an int caused error</a:t>
            </a:r>
          </a:p>
          <a:p>
            <a:pPr marL="0" indent="0">
              <a:buFont typeface="Arial" panose="020B0604020202020204" pitchFamily="34" charset="0"/>
              <a:buNone/>
            </a:pPr>
            <a:r>
              <a:rPr lang="en-US" dirty="0"/>
              <a:t>5) Correct with float function instead of int.  The float function will convert an int value to a float.  The opposite would cause truncation of the value</a:t>
            </a:r>
          </a:p>
        </p:txBody>
      </p:sp>
      <p:sp>
        <p:nvSpPr>
          <p:cNvPr id="4" name="Slide Number Placeholder 3"/>
          <p:cNvSpPr>
            <a:spLocks noGrp="1"/>
          </p:cNvSpPr>
          <p:nvPr>
            <p:ph type="sldNum" sz="quarter" idx="5"/>
          </p:nvPr>
        </p:nvSpPr>
        <p:spPr/>
        <p:txBody>
          <a:bodyPr/>
          <a:lstStyle/>
          <a:p>
            <a:fld id="{92B91B69-F4A3-45B5-82F1-61A91DB79716}" type="slidenum">
              <a:rPr lang="en-US" smtClean="0"/>
              <a:t>12</a:t>
            </a:fld>
            <a:endParaRPr lang="en-US"/>
          </a:p>
        </p:txBody>
      </p:sp>
    </p:spTree>
    <p:extLst>
      <p:ext uri="{BB962C8B-B14F-4D97-AF65-F5344CB8AC3E}">
        <p14:creationId xmlns:p14="http://schemas.microsoft.com/office/powerpoint/2010/main" val="1145408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E8090-A89D-4D0B-8F87-2636A33862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05225C3-7AC1-48BA-ADD7-1D7BDE8F32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4DE1E9-CEBB-42C6-902D-55A25EEFDB7A}"/>
              </a:ext>
            </a:extLst>
          </p:cNvPr>
          <p:cNvSpPr>
            <a:spLocks noGrp="1"/>
          </p:cNvSpPr>
          <p:nvPr>
            <p:ph type="dt" sz="half" idx="10"/>
          </p:nvPr>
        </p:nvSpPr>
        <p:spPr/>
        <p:txBody>
          <a:bodyPr/>
          <a:lstStyle/>
          <a:p>
            <a:fld id="{8603C357-7663-4FF4-925A-8250312D0F44}" type="datetimeFigureOut">
              <a:rPr lang="en-US" smtClean="0"/>
              <a:t>5/20/2021</a:t>
            </a:fld>
            <a:endParaRPr lang="en-US"/>
          </a:p>
        </p:txBody>
      </p:sp>
      <p:sp>
        <p:nvSpPr>
          <p:cNvPr id="5" name="Footer Placeholder 4">
            <a:extLst>
              <a:ext uri="{FF2B5EF4-FFF2-40B4-BE49-F238E27FC236}">
                <a16:creationId xmlns:a16="http://schemas.microsoft.com/office/drawing/2014/main" id="{C0B80D4B-E720-410E-A747-6D248FFA47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BE9EB5-20C1-496B-A190-AA6D9C683F6F}"/>
              </a:ext>
            </a:extLst>
          </p:cNvPr>
          <p:cNvSpPr>
            <a:spLocks noGrp="1"/>
          </p:cNvSpPr>
          <p:nvPr>
            <p:ph type="sldNum" sz="quarter" idx="12"/>
          </p:nvPr>
        </p:nvSpPr>
        <p:spPr/>
        <p:txBody>
          <a:bodyPr/>
          <a:lstStyle/>
          <a:p>
            <a:fld id="{FD41E100-2442-49F5-B31B-D4DFCE02985A}" type="slidenum">
              <a:rPr lang="en-US" smtClean="0"/>
              <a:t>‹#›</a:t>
            </a:fld>
            <a:endParaRPr lang="en-US"/>
          </a:p>
        </p:txBody>
      </p:sp>
    </p:spTree>
    <p:extLst>
      <p:ext uri="{BB962C8B-B14F-4D97-AF65-F5344CB8AC3E}">
        <p14:creationId xmlns:p14="http://schemas.microsoft.com/office/powerpoint/2010/main" val="3036102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8539E-B4ED-48FF-8186-500D9982267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CC4918-1FF9-42FF-9798-E1094521F2B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18890B-995A-4BD2-988C-7E539512DF26}"/>
              </a:ext>
            </a:extLst>
          </p:cNvPr>
          <p:cNvSpPr>
            <a:spLocks noGrp="1"/>
          </p:cNvSpPr>
          <p:nvPr>
            <p:ph type="dt" sz="half" idx="10"/>
          </p:nvPr>
        </p:nvSpPr>
        <p:spPr/>
        <p:txBody>
          <a:bodyPr/>
          <a:lstStyle/>
          <a:p>
            <a:fld id="{8603C357-7663-4FF4-925A-8250312D0F44}" type="datetimeFigureOut">
              <a:rPr lang="en-US" smtClean="0"/>
              <a:t>5/20/2021</a:t>
            </a:fld>
            <a:endParaRPr lang="en-US"/>
          </a:p>
        </p:txBody>
      </p:sp>
      <p:sp>
        <p:nvSpPr>
          <p:cNvPr id="5" name="Footer Placeholder 4">
            <a:extLst>
              <a:ext uri="{FF2B5EF4-FFF2-40B4-BE49-F238E27FC236}">
                <a16:creationId xmlns:a16="http://schemas.microsoft.com/office/drawing/2014/main" id="{E54241BF-0FF2-42A4-8BF1-0C0F6DA00F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2391E3-6206-4D8C-8BCE-FD89D0B93C4E}"/>
              </a:ext>
            </a:extLst>
          </p:cNvPr>
          <p:cNvSpPr>
            <a:spLocks noGrp="1"/>
          </p:cNvSpPr>
          <p:nvPr>
            <p:ph type="sldNum" sz="quarter" idx="12"/>
          </p:nvPr>
        </p:nvSpPr>
        <p:spPr/>
        <p:txBody>
          <a:bodyPr/>
          <a:lstStyle/>
          <a:p>
            <a:fld id="{FD41E100-2442-49F5-B31B-D4DFCE02985A}" type="slidenum">
              <a:rPr lang="en-US" smtClean="0"/>
              <a:t>‹#›</a:t>
            </a:fld>
            <a:endParaRPr lang="en-US"/>
          </a:p>
        </p:txBody>
      </p:sp>
    </p:spTree>
    <p:extLst>
      <p:ext uri="{BB962C8B-B14F-4D97-AF65-F5344CB8AC3E}">
        <p14:creationId xmlns:p14="http://schemas.microsoft.com/office/powerpoint/2010/main" val="18832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7A5644C-4024-4197-9F21-1ED3CA7BC5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CCAF1F3-83FE-4A44-8461-CCC9CCA976C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999BBD-132A-479C-A30E-26F02CF7299B}"/>
              </a:ext>
            </a:extLst>
          </p:cNvPr>
          <p:cNvSpPr>
            <a:spLocks noGrp="1"/>
          </p:cNvSpPr>
          <p:nvPr>
            <p:ph type="dt" sz="half" idx="10"/>
          </p:nvPr>
        </p:nvSpPr>
        <p:spPr/>
        <p:txBody>
          <a:bodyPr/>
          <a:lstStyle/>
          <a:p>
            <a:fld id="{8603C357-7663-4FF4-925A-8250312D0F44}" type="datetimeFigureOut">
              <a:rPr lang="en-US" smtClean="0"/>
              <a:t>5/20/2021</a:t>
            </a:fld>
            <a:endParaRPr lang="en-US"/>
          </a:p>
        </p:txBody>
      </p:sp>
      <p:sp>
        <p:nvSpPr>
          <p:cNvPr id="5" name="Footer Placeholder 4">
            <a:extLst>
              <a:ext uri="{FF2B5EF4-FFF2-40B4-BE49-F238E27FC236}">
                <a16:creationId xmlns:a16="http://schemas.microsoft.com/office/drawing/2014/main" id="{D9E83DEA-80F9-41A9-8DC2-63D5239205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2405F0-7A75-4B85-8E5A-AEF26BD593A1}"/>
              </a:ext>
            </a:extLst>
          </p:cNvPr>
          <p:cNvSpPr>
            <a:spLocks noGrp="1"/>
          </p:cNvSpPr>
          <p:nvPr>
            <p:ph type="sldNum" sz="quarter" idx="12"/>
          </p:nvPr>
        </p:nvSpPr>
        <p:spPr/>
        <p:txBody>
          <a:bodyPr/>
          <a:lstStyle/>
          <a:p>
            <a:fld id="{FD41E100-2442-49F5-B31B-D4DFCE02985A}" type="slidenum">
              <a:rPr lang="en-US" smtClean="0"/>
              <a:t>‹#›</a:t>
            </a:fld>
            <a:endParaRPr lang="en-US"/>
          </a:p>
        </p:txBody>
      </p:sp>
    </p:spTree>
    <p:extLst>
      <p:ext uri="{BB962C8B-B14F-4D97-AF65-F5344CB8AC3E}">
        <p14:creationId xmlns:p14="http://schemas.microsoft.com/office/powerpoint/2010/main" val="1019889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899B0-E220-4001-A878-0EC979084B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F108A4-EFF8-42BD-A8E9-66804CF041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190101-A30A-4B0C-89E4-11F165B069AC}"/>
              </a:ext>
            </a:extLst>
          </p:cNvPr>
          <p:cNvSpPr>
            <a:spLocks noGrp="1"/>
          </p:cNvSpPr>
          <p:nvPr>
            <p:ph type="dt" sz="half" idx="10"/>
          </p:nvPr>
        </p:nvSpPr>
        <p:spPr/>
        <p:txBody>
          <a:bodyPr/>
          <a:lstStyle/>
          <a:p>
            <a:fld id="{8603C357-7663-4FF4-925A-8250312D0F44}" type="datetimeFigureOut">
              <a:rPr lang="en-US" smtClean="0"/>
              <a:t>5/20/2021</a:t>
            </a:fld>
            <a:endParaRPr lang="en-US"/>
          </a:p>
        </p:txBody>
      </p:sp>
      <p:sp>
        <p:nvSpPr>
          <p:cNvPr id="5" name="Footer Placeholder 4">
            <a:extLst>
              <a:ext uri="{FF2B5EF4-FFF2-40B4-BE49-F238E27FC236}">
                <a16:creationId xmlns:a16="http://schemas.microsoft.com/office/drawing/2014/main" id="{956DD546-E1EC-417A-A014-498AAFADD1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DEF06-B488-4A4F-9DB4-BF92436DFE27}"/>
              </a:ext>
            </a:extLst>
          </p:cNvPr>
          <p:cNvSpPr>
            <a:spLocks noGrp="1"/>
          </p:cNvSpPr>
          <p:nvPr>
            <p:ph type="sldNum" sz="quarter" idx="12"/>
          </p:nvPr>
        </p:nvSpPr>
        <p:spPr/>
        <p:txBody>
          <a:bodyPr/>
          <a:lstStyle/>
          <a:p>
            <a:fld id="{FD41E100-2442-49F5-B31B-D4DFCE02985A}" type="slidenum">
              <a:rPr lang="en-US" smtClean="0"/>
              <a:t>‹#›</a:t>
            </a:fld>
            <a:endParaRPr lang="en-US"/>
          </a:p>
        </p:txBody>
      </p:sp>
    </p:spTree>
    <p:extLst>
      <p:ext uri="{BB962C8B-B14F-4D97-AF65-F5344CB8AC3E}">
        <p14:creationId xmlns:p14="http://schemas.microsoft.com/office/powerpoint/2010/main" val="4144126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763BB-594D-413A-9DCB-30C05FC3565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610F252-2056-4FF8-B8DE-5007F910F8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3DA8EF-F92E-47A8-B6B7-FD47DE720B07}"/>
              </a:ext>
            </a:extLst>
          </p:cNvPr>
          <p:cNvSpPr>
            <a:spLocks noGrp="1"/>
          </p:cNvSpPr>
          <p:nvPr>
            <p:ph type="dt" sz="half" idx="10"/>
          </p:nvPr>
        </p:nvSpPr>
        <p:spPr/>
        <p:txBody>
          <a:bodyPr/>
          <a:lstStyle/>
          <a:p>
            <a:fld id="{8603C357-7663-4FF4-925A-8250312D0F44}" type="datetimeFigureOut">
              <a:rPr lang="en-US" smtClean="0"/>
              <a:t>5/20/2021</a:t>
            </a:fld>
            <a:endParaRPr lang="en-US"/>
          </a:p>
        </p:txBody>
      </p:sp>
      <p:sp>
        <p:nvSpPr>
          <p:cNvPr id="5" name="Footer Placeholder 4">
            <a:extLst>
              <a:ext uri="{FF2B5EF4-FFF2-40B4-BE49-F238E27FC236}">
                <a16:creationId xmlns:a16="http://schemas.microsoft.com/office/drawing/2014/main" id="{796DDAFD-1256-49D1-9561-5AF24090C6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5A9D51-EF30-4870-AA0A-BBC714B65905}"/>
              </a:ext>
            </a:extLst>
          </p:cNvPr>
          <p:cNvSpPr>
            <a:spLocks noGrp="1"/>
          </p:cNvSpPr>
          <p:nvPr>
            <p:ph type="sldNum" sz="quarter" idx="12"/>
          </p:nvPr>
        </p:nvSpPr>
        <p:spPr/>
        <p:txBody>
          <a:bodyPr/>
          <a:lstStyle/>
          <a:p>
            <a:fld id="{FD41E100-2442-49F5-B31B-D4DFCE02985A}" type="slidenum">
              <a:rPr lang="en-US" smtClean="0"/>
              <a:t>‹#›</a:t>
            </a:fld>
            <a:endParaRPr lang="en-US"/>
          </a:p>
        </p:txBody>
      </p:sp>
    </p:spTree>
    <p:extLst>
      <p:ext uri="{BB962C8B-B14F-4D97-AF65-F5344CB8AC3E}">
        <p14:creationId xmlns:p14="http://schemas.microsoft.com/office/powerpoint/2010/main" val="893547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B4C01-8FF5-4719-B263-5A2C05B3FB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63EB9A-BF23-417A-AAC2-7AED7772DC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D244A1-7039-4BB0-92E8-115B12D0EDE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2FA4FD6-31FF-4057-A372-CFEC9855A31E}"/>
              </a:ext>
            </a:extLst>
          </p:cNvPr>
          <p:cNvSpPr>
            <a:spLocks noGrp="1"/>
          </p:cNvSpPr>
          <p:nvPr>
            <p:ph type="dt" sz="half" idx="10"/>
          </p:nvPr>
        </p:nvSpPr>
        <p:spPr/>
        <p:txBody>
          <a:bodyPr/>
          <a:lstStyle/>
          <a:p>
            <a:fld id="{8603C357-7663-4FF4-925A-8250312D0F44}" type="datetimeFigureOut">
              <a:rPr lang="en-US" smtClean="0"/>
              <a:t>5/20/2021</a:t>
            </a:fld>
            <a:endParaRPr lang="en-US"/>
          </a:p>
        </p:txBody>
      </p:sp>
      <p:sp>
        <p:nvSpPr>
          <p:cNvPr id="6" name="Footer Placeholder 5">
            <a:extLst>
              <a:ext uri="{FF2B5EF4-FFF2-40B4-BE49-F238E27FC236}">
                <a16:creationId xmlns:a16="http://schemas.microsoft.com/office/drawing/2014/main" id="{6CB88D57-AF16-44E5-91F3-E8B19E4BE5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E0C15A-B781-4119-B0C7-60961430290A}"/>
              </a:ext>
            </a:extLst>
          </p:cNvPr>
          <p:cNvSpPr>
            <a:spLocks noGrp="1"/>
          </p:cNvSpPr>
          <p:nvPr>
            <p:ph type="sldNum" sz="quarter" idx="12"/>
          </p:nvPr>
        </p:nvSpPr>
        <p:spPr/>
        <p:txBody>
          <a:bodyPr/>
          <a:lstStyle/>
          <a:p>
            <a:fld id="{FD41E100-2442-49F5-B31B-D4DFCE02985A}" type="slidenum">
              <a:rPr lang="en-US" smtClean="0"/>
              <a:t>‹#›</a:t>
            </a:fld>
            <a:endParaRPr lang="en-US"/>
          </a:p>
        </p:txBody>
      </p:sp>
    </p:spTree>
    <p:extLst>
      <p:ext uri="{BB962C8B-B14F-4D97-AF65-F5344CB8AC3E}">
        <p14:creationId xmlns:p14="http://schemas.microsoft.com/office/powerpoint/2010/main" val="3277838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A0851-5B40-4F38-A653-8A820F74512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F1B7A80-9244-4708-BC29-7F50E6E8AF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A5600B4-8D94-4422-AD1B-4F4185A777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A38D5E2-CDDA-4A73-84AB-D85CDA12A4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8D6CD6-0ED1-4DA1-9BEB-1800E6807E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87FDFD-17DB-4CE5-BDD7-7EAF439E6510}"/>
              </a:ext>
            </a:extLst>
          </p:cNvPr>
          <p:cNvSpPr>
            <a:spLocks noGrp="1"/>
          </p:cNvSpPr>
          <p:nvPr>
            <p:ph type="dt" sz="half" idx="10"/>
          </p:nvPr>
        </p:nvSpPr>
        <p:spPr/>
        <p:txBody>
          <a:bodyPr/>
          <a:lstStyle/>
          <a:p>
            <a:fld id="{8603C357-7663-4FF4-925A-8250312D0F44}" type="datetimeFigureOut">
              <a:rPr lang="en-US" smtClean="0"/>
              <a:t>5/20/2021</a:t>
            </a:fld>
            <a:endParaRPr lang="en-US"/>
          </a:p>
        </p:txBody>
      </p:sp>
      <p:sp>
        <p:nvSpPr>
          <p:cNvPr id="8" name="Footer Placeholder 7">
            <a:extLst>
              <a:ext uri="{FF2B5EF4-FFF2-40B4-BE49-F238E27FC236}">
                <a16:creationId xmlns:a16="http://schemas.microsoft.com/office/drawing/2014/main" id="{9EE6A1F9-EEB8-4543-8C28-202A200267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58ED66-D65D-4A36-B1C1-DCFABF88D638}"/>
              </a:ext>
            </a:extLst>
          </p:cNvPr>
          <p:cNvSpPr>
            <a:spLocks noGrp="1"/>
          </p:cNvSpPr>
          <p:nvPr>
            <p:ph type="sldNum" sz="quarter" idx="12"/>
          </p:nvPr>
        </p:nvSpPr>
        <p:spPr/>
        <p:txBody>
          <a:bodyPr/>
          <a:lstStyle/>
          <a:p>
            <a:fld id="{FD41E100-2442-49F5-B31B-D4DFCE02985A}" type="slidenum">
              <a:rPr lang="en-US" smtClean="0"/>
              <a:t>‹#›</a:t>
            </a:fld>
            <a:endParaRPr lang="en-US"/>
          </a:p>
        </p:txBody>
      </p:sp>
    </p:spTree>
    <p:extLst>
      <p:ext uri="{BB962C8B-B14F-4D97-AF65-F5344CB8AC3E}">
        <p14:creationId xmlns:p14="http://schemas.microsoft.com/office/powerpoint/2010/main" val="1897147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D4FDB-6A80-4A2C-86F2-11FFBF1C29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CFE51E-47DF-4CAD-BA9B-D1E499ECCFFA}"/>
              </a:ext>
            </a:extLst>
          </p:cNvPr>
          <p:cNvSpPr>
            <a:spLocks noGrp="1"/>
          </p:cNvSpPr>
          <p:nvPr>
            <p:ph type="dt" sz="half" idx="10"/>
          </p:nvPr>
        </p:nvSpPr>
        <p:spPr/>
        <p:txBody>
          <a:bodyPr/>
          <a:lstStyle/>
          <a:p>
            <a:fld id="{8603C357-7663-4FF4-925A-8250312D0F44}" type="datetimeFigureOut">
              <a:rPr lang="en-US" smtClean="0"/>
              <a:t>5/20/2021</a:t>
            </a:fld>
            <a:endParaRPr lang="en-US"/>
          </a:p>
        </p:txBody>
      </p:sp>
      <p:sp>
        <p:nvSpPr>
          <p:cNvPr id="4" name="Footer Placeholder 3">
            <a:extLst>
              <a:ext uri="{FF2B5EF4-FFF2-40B4-BE49-F238E27FC236}">
                <a16:creationId xmlns:a16="http://schemas.microsoft.com/office/drawing/2014/main" id="{1638A80A-05F0-4485-BA52-15578F69DA5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A86DEA0-A47F-414C-9A4A-EF9736F93D3A}"/>
              </a:ext>
            </a:extLst>
          </p:cNvPr>
          <p:cNvSpPr>
            <a:spLocks noGrp="1"/>
          </p:cNvSpPr>
          <p:nvPr>
            <p:ph type="sldNum" sz="quarter" idx="12"/>
          </p:nvPr>
        </p:nvSpPr>
        <p:spPr/>
        <p:txBody>
          <a:bodyPr/>
          <a:lstStyle/>
          <a:p>
            <a:fld id="{FD41E100-2442-49F5-B31B-D4DFCE02985A}" type="slidenum">
              <a:rPr lang="en-US" smtClean="0"/>
              <a:t>‹#›</a:t>
            </a:fld>
            <a:endParaRPr lang="en-US"/>
          </a:p>
        </p:txBody>
      </p:sp>
    </p:spTree>
    <p:extLst>
      <p:ext uri="{BB962C8B-B14F-4D97-AF65-F5344CB8AC3E}">
        <p14:creationId xmlns:p14="http://schemas.microsoft.com/office/powerpoint/2010/main" val="365087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6F5292-8656-4DD2-93EC-EDE68FDEDD2E}"/>
              </a:ext>
            </a:extLst>
          </p:cNvPr>
          <p:cNvSpPr>
            <a:spLocks noGrp="1"/>
          </p:cNvSpPr>
          <p:nvPr>
            <p:ph type="dt" sz="half" idx="10"/>
          </p:nvPr>
        </p:nvSpPr>
        <p:spPr/>
        <p:txBody>
          <a:bodyPr/>
          <a:lstStyle/>
          <a:p>
            <a:fld id="{8603C357-7663-4FF4-925A-8250312D0F44}" type="datetimeFigureOut">
              <a:rPr lang="en-US" smtClean="0"/>
              <a:t>5/20/2021</a:t>
            </a:fld>
            <a:endParaRPr lang="en-US"/>
          </a:p>
        </p:txBody>
      </p:sp>
      <p:sp>
        <p:nvSpPr>
          <p:cNvPr id="3" name="Footer Placeholder 2">
            <a:extLst>
              <a:ext uri="{FF2B5EF4-FFF2-40B4-BE49-F238E27FC236}">
                <a16:creationId xmlns:a16="http://schemas.microsoft.com/office/drawing/2014/main" id="{7217B7AB-1FEE-4ED9-9E61-C49CF3B1744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37FA33C-EF96-4782-A35A-F2490C5CF3AA}"/>
              </a:ext>
            </a:extLst>
          </p:cNvPr>
          <p:cNvSpPr>
            <a:spLocks noGrp="1"/>
          </p:cNvSpPr>
          <p:nvPr>
            <p:ph type="sldNum" sz="quarter" idx="12"/>
          </p:nvPr>
        </p:nvSpPr>
        <p:spPr/>
        <p:txBody>
          <a:bodyPr/>
          <a:lstStyle/>
          <a:p>
            <a:fld id="{FD41E100-2442-49F5-B31B-D4DFCE02985A}" type="slidenum">
              <a:rPr lang="en-US" smtClean="0"/>
              <a:t>‹#›</a:t>
            </a:fld>
            <a:endParaRPr lang="en-US"/>
          </a:p>
        </p:txBody>
      </p:sp>
    </p:spTree>
    <p:extLst>
      <p:ext uri="{BB962C8B-B14F-4D97-AF65-F5344CB8AC3E}">
        <p14:creationId xmlns:p14="http://schemas.microsoft.com/office/powerpoint/2010/main" val="1616871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44159-7446-45D9-8413-41E860133A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F7E3411-5534-4C1B-8712-B1A19257BA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B7E9720-6C51-4CEB-88BD-C6E5C37693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5004E6-1558-42B8-89FA-27D50CF6A827}"/>
              </a:ext>
            </a:extLst>
          </p:cNvPr>
          <p:cNvSpPr>
            <a:spLocks noGrp="1"/>
          </p:cNvSpPr>
          <p:nvPr>
            <p:ph type="dt" sz="half" idx="10"/>
          </p:nvPr>
        </p:nvSpPr>
        <p:spPr/>
        <p:txBody>
          <a:bodyPr/>
          <a:lstStyle/>
          <a:p>
            <a:fld id="{8603C357-7663-4FF4-925A-8250312D0F44}" type="datetimeFigureOut">
              <a:rPr lang="en-US" smtClean="0"/>
              <a:t>5/20/2021</a:t>
            </a:fld>
            <a:endParaRPr lang="en-US"/>
          </a:p>
        </p:txBody>
      </p:sp>
      <p:sp>
        <p:nvSpPr>
          <p:cNvPr id="6" name="Footer Placeholder 5">
            <a:extLst>
              <a:ext uri="{FF2B5EF4-FFF2-40B4-BE49-F238E27FC236}">
                <a16:creationId xmlns:a16="http://schemas.microsoft.com/office/drawing/2014/main" id="{21FECBA3-036F-4F6F-9482-31261F4A76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F89362-9402-401F-ACE7-9294E4E2CC23}"/>
              </a:ext>
            </a:extLst>
          </p:cNvPr>
          <p:cNvSpPr>
            <a:spLocks noGrp="1"/>
          </p:cNvSpPr>
          <p:nvPr>
            <p:ph type="sldNum" sz="quarter" idx="12"/>
          </p:nvPr>
        </p:nvSpPr>
        <p:spPr/>
        <p:txBody>
          <a:bodyPr/>
          <a:lstStyle/>
          <a:p>
            <a:fld id="{FD41E100-2442-49F5-B31B-D4DFCE02985A}" type="slidenum">
              <a:rPr lang="en-US" smtClean="0"/>
              <a:t>‹#›</a:t>
            </a:fld>
            <a:endParaRPr lang="en-US"/>
          </a:p>
        </p:txBody>
      </p:sp>
    </p:spTree>
    <p:extLst>
      <p:ext uri="{BB962C8B-B14F-4D97-AF65-F5344CB8AC3E}">
        <p14:creationId xmlns:p14="http://schemas.microsoft.com/office/powerpoint/2010/main" val="3759553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29A39-6F1D-4339-A896-2107037B15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311CDC5-271F-499D-ACA4-F077488189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492234-852F-4D0D-AE20-116F47F1F6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52BE8D-850E-4D3F-BD01-67ACFB3A3AC6}"/>
              </a:ext>
            </a:extLst>
          </p:cNvPr>
          <p:cNvSpPr>
            <a:spLocks noGrp="1"/>
          </p:cNvSpPr>
          <p:nvPr>
            <p:ph type="dt" sz="half" idx="10"/>
          </p:nvPr>
        </p:nvSpPr>
        <p:spPr/>
        <p:txBody>
          <a:bodyPr/>
          <a:lstStyle/>
          <a:p>
            <a:fld id="{8603C357-7663-4FF4-925A-8250312D0F44}" type="datetimeFigureOut">
              <a:rPr lang="en-US" smtClean="0"/>
              <a:t>5/20/2021</a:t>
            </a:fld>
            <a:endParaRPr lang="en-US"/>
          </a:p>
        </p:txBody>
      </p:sp>
      <p:sp>
        <p:nvSpPr>
          <p:cNvPr id="6" name="Footer Placeholder 5">
            <a:extLst>
              <a:ext uri="{FF2B5EF4-FFF2-40B4-BE49-F238E27FC236}">
                <a16:creationId xmlns:a16="http://schemas.microsoft.com/office/drawing/2014/main" id="{A1E78066-4D7E-47BB-AA9B-73E2DC450B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1C447A-D234-4175-A922-6B16A163A450}"/>
              </a:ext>
            </a:extLst>
          </p:cNvPr>
          <p:cNvSpPr>
            <a:spLocks noGrp="1"/>
          </p:cNvSpPr>
          <p:nvPr>
            <p:ph type="sldNum" sz="quarter" idx="12"/>
          </p:nvPr>
        </p:nvSpPr>
        <p:spPr/>
        <p:txBody>
          <a:bodyPr/>
          <a:lstStyle/>
          <a:p>
            <a:fld id="{FD41E100-2442-49F5-B31B-D4DFCE02985A}" type="slidenum">
              <a:rPr lang="en-US" smtClean="0"/>
              <a:t>‹#›</a:t>
            </a:fld>
            <a:endParaRPr lang="en-US"/>
          </a:p>
        </p:txBody>
      </p:sp>
    </p:spTree>
    <p:extLst>
      <p:ext uri="{BB962C8B-B14F-4D97-AF65-F5344CB8AC3E}">
        <p14:creationId xmlns:p14="http://schemas.microsoft.com/office/powerpoint/2010/main" val="1213775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7D7FDB-48F8-4D5E-8A1E-9F4F103FC7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8B8E24-2594-499F-8EAD-B272AF505A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0E69D9-0FE1-4F5C-B6C9-9804AF03CD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03C357-7663-4FF4-925A-8250312D0F44}" type="datetimeFigureOut">
              <a:rPr lang="en-US" smtClean="0"/>
              <a:t>5/20/2021</a:t>
            </a:fld>
            <a:endParaRPr lang="en-US"/>
          </a:p>
        </p:txBody>
      </p:sp>
      <p:sp>
        <p:nvSpPr>
          <p:cNvPr id="5" name="Footer Placeholder 4">
            <a:extLst>
              <a:ext uri="{FF2B5EF4-FFF2-40B4-BE49-F238E27FC236}">
                <a16:creationId xmlns:a16="http://schemas.microsoft.com/office/drawing/2014/main" id="{1D6F9867-F6E3-49ED-8A97-E0F5347397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07B9D38-7555-477F-93CD-9C3FFC39C4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41E100-2442-49F5-B31B-D4DFCE02985A}" type="slidenum">
              <a:rPr lang="en-US" smtClean="0"/>
              <a:t>‹#›</a:t>
            </a:fld>
            <a:endParaRPr lang="en-US"/>
          </a:p>
        </p:txBody>
      </p:sp>
    </p:spTree>
    <p:extLst>
      <p:ext uri="{BB962C8B-B14F-4D97-AF65-F5344CB8AC3E}">
        <p14:creationId xmlns:p14="http://schemas.microsoft.com/office/powerpoint/2010/main" val="5235625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w3schools.com/python/ref_func_int.asp" TargetMode="External"/><Relationship Id="rId7" Type="http://schemas.openxmlformats.org/officeDocument/2006/relationships/image" Target="../media/image9.gi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www.w3schools.com/python/ref_func_str.asp" TargetMode="External"/><Relationship Id="rId5" Type="http://schemas.openxmlformats.org/officeDocument/2006/relationships/hyperlink" Target="https://www.w3schools.com/python/ref_func_bool.asp" TargetMode="External"/><Relationship Id="rId4" Type="http://schemas.openxmlformats.org/officeDocument/2006/relationships/hyperlink" Target="https://www.w3schools.com/python/ref_func_float.asp"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0.gif"/><Relationship Id="rId7" Type="http://schemas.openxmlformats.org/officeDocument/2006/relationships/image" Target="../media/image14.gi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gif"/><Relationship Id="rId5" Type="http://schemas.openxmlformats.org/officeDocument/2006/relationships/image" Target="../media/image12.gif"/><Relationship Id="rId4" Type="http://schemas.openxmlformats.org/officeDocument/2006/relationships/image" Target="../media/image11.gif"/></Relationships>
</file>

<file path=ppt/slides/_rels/slide13.xml.rels><?xml version="1.0" encoding="UTF-8" standalone="yes"?>
<Relationships xmlns="http://schemas.openxmlformats.org/package/2006/relationships"><Relationship Id="rId3" Type="http://schemas.openxmlformats.org/officeDocument/2006/relationships/hyperlink" Target="https://www.w3schools.com/python/" TargetMode="External"/><Relationship Id="rId2" Type="http://schemas.openxmlformats.org/officeDocument/2006/relationships/hyperlink" Target="https://www.python.org/doc/"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3.gif"/><Relationship Id="rId3" Type="http://schemas.openxmlformats.org/officeDocument/2006/relationships/hyperlink" Target="http://go/software" TargetMode="External"/><Relationship Id="rId7" Type="http://schemas.openxmlformats.org/officeDocument/2006/relationships/hyperlink" Target="https://www.jetbrains.com/pycharm/download/#section=windows" TargetMode="External"/><Relationship Id="rId2" Type="http://schemas.openxmlformats.org/officeDocument/2006/relationships/hyperlink" Target="https://www.python.org/" TargetMode="External"/><Relationship Id="rId1" Type="http://schemas.openxmlformats.org/officeDocument/2006/relationships/slideLayout" Target="../slideLayouts/slideLayout2.xml"/><Relationship Id="rId6" Type="http://schemas.openxmlformats.org/officeDocument/2006/relationships/hyperlink" Target="https://code.visualstudio.com/download" TargetMode="External"/><Relationship Id="rId5" Type="http://schemas.openxmlformats.org/officeDocument/2006/relationships/hyperlink" Target="https://marketplace.visualstudio.com/items?itemName=ms-python.python" TargetMode="External"/><Relationship Id="rId4" Type="http://schemas.openxmlformats.org/officeDocument/2006/relationships/hyperlink" Target="http://go/devshel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Text&#10;&#10;Description automatically generated">
            <a:extLst>
              <a:ext uri="{FF2B5EF4-FFF2-40B4-BE49-F238E27FC236}">
                <a16:creationId xmlns:a16="http://schemas.microsoft.com/office/drawing/2014/main" id="{739DB492-B072-4FEB-AB0C-E11E68DC9A16}"/>
              </a:ext>
            </a:extLst>
          </p:cNvPr>
          <p:cNvPicPr>
            <a:picLocks noChangeAspect="1"/>
          </p:cNvPicPr>
          <p:nvPr/>
        </p:nvPicPr>
        <p:blipFill rotWithShape="1">
          <a:blip r:embed="rId2">
            <a:extLst>
              <a:ext uri="{28A0092B-C50C-407E-A947-70E740481C1C}">
                <a14:useLocalDpi xmlns:a14="http://schemas.microsoft.com/office/drawing/2010/main" val="0"/>
              </a:ext>
            </a:extLst>
          </a:blip>
          <a:srcRect t="6234" b="10138"/>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411E3D71-B22E-4E95-91FF-D799D9DD0BA2}"/>
              </a:ext>
            </a:extLst>
          </p:cNvPr>
          <p:cNvSpPr txBox="1"/>
          <p:nvPr/>
        </p:nvSpPr>
        <p:spPr>
          <a:xfrm>
            <a:off x="5438273" y="4267199"/>
            <a:ext cx="4748463" cy="1708160"/>
          </a:xfrm>
          <a:prstGeom prst="rect">
            <a:avLst/>
          </a:prstGeom>
          <a:noFill/>
        </p:spPr>
        <p:txBody>
          <a:bodyPr wrap="square" rtlCol="0">
            <a:spAutoFit/>
          </a:bodyPr>
          <a:lstStyle/>
          <a:p>
            <a:pPr algn="ctr"/>
            <a:r>
              <a:rPr lang="en-US" sz="10500" b="1" dirty="0">
                <a:solidFill>
                  <a:schemeClr val="bg1"/>
                </a:solidFill>
                <a:latin typeface="Gill Sans Nova Light" panose="020B0604020202020204" pitchFamily="34" charset="0"/>
              </a:rPr>
              <a:t>basics</a:t>
            </a:r>
          </a:p>
        </p:txBody>
      </p:sp>
    </p:spTree>
    <p:extLst>
      <p:ext uri="{BB962C8B-B14F-4D97-AF65-F5344CB8AC3E}">
        <p14:creationId xmlns:p14="http://schemas.microsoft.com/office/powerpoint/2010/main" val="4275288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78E2E-5442-49A2-8A8A-FE4BBD91374F}"/>
              </a:ext>
            </a:extLst>
          </p:cNvPr>
          <p:cNvSpPr>
            <a:spLocks noGrp="1"/>
          </p:cNvSpPr>
          <p:nvPr>
            <p:ph type="title"/>
          </p:nvPr>
        </p:nvSpPr>
        <p:spPr>
          <a:xfrm>
            <a:off x="382556" y="122530"/>
            <a:ext cx="7016620" cy="651912"/>
          </a:xfrm>
        </p:spPr>
        <p:txBody>
          <a:bodyPr>
            <a:normAutofit fontScale="90000"/>
          </a:bodyPr>
          <a:lstStyle/>
          <a:p>
            <a:r>
              <a:rPr lang="en-US" dirty="0">
                <a:solidFill>
                  <a:schemeClr val="bg1"/>
                </a:solidFill>
              </a:rPr>
              <a:t>Data Types &amp; Type Conversions</a:t>
            </a:r>
          </a:p>
        </p:txBody>
      </p:sp>
      <p:sp>
        <p:nvSpPr>
          <p:cNvPr id="3" name="Content Placeholder 2">
            <a:extLst>
              <a:ext uri="{FF2B5EF4-FFF2-40B4-BE49-F238E27FC236}">
                <a16:creationId xmlns:a16="http://schemas.microsoft.com/office/drawing/2014/main" id="{648CC3F7-BAF4-4392-AB02-B4ED8463D2FE}"/>
              </a:ext>
            </a:extLst>
          </p:cNvPr>
          <p:cNvSpPr>
            <a:spLocks noGrp="1"/>
          </p:cNvSpPr>
          <p:nvPr>
            <p:ph idx="1"/>
          </p:nvPr>
        </p:nvSpPr>
        <p:spPr>
          <a:xfrm>
            <a:off x="382556" y="774442"/>
            <a:ext cx="5225142" cy="5961028"/>
          </a:xfrm>
        </p:spPr>
        <p:txBody>
          <a:bodyPr>
            <a:normAutofit fontScale="85000" lnSpcReduction="20000"/>
          </a:bodyPr>
          <a:lstStyle/>
          <a:p>
            <a:pPr marL="0" indent="0">
              <a:buNone/>
            </a:pPr>
            <a:r>
              <a:rPr lang="en-US" dirty="0">
                <a:solidFill>
                  <a:srgbClr val="FFFF00"/>
                </a:solidFill>
              </a:rPr>
              <a:t>Convert one data type to another</a:t>
            </a:r>
          </a:p>
          <a:p>
            <a:pPr marL="0" indent="0">
              <a:buNone/>
            </a:pPr>
            <a:r>
              <a:rPr lang="en-US" sz="1600" dirty="0">
                <a:solidFill>
                  <a:schemeClr val="bg1"/>
                </a:solidFill>
              </a:rPr>
              <a:t>In python you have three types of data.</a:t>
            </a:r>
          </a:p>
          <a:p>
            <a:pPr marL="457200" lvl="1" indent="0">
              <a:buNone/>
            </a:pPr>
            <a:r>
              <a:rPr lang="en-US" sz="1600" b="0" i="1" dirty="0">
                <a:solidFill>
                  <a:schemeClr val="bg1"/>
                </a:solidFill>
                <a:effectLst/>
                <a:latin typeface="Consolas" panose="020B0609020204030204" pitchFamily="49" charset="0"/>
              </a:rPr>
              <a:t>numbers, strings, and </a:t>
            </a:r>
            <a:r>
              <a:rPr lang="en-US" sz="1600" i="1" dirty="0" err="1">
                <a:solidFill>
                  <a:schemeClr val="bg1"/>
                </a:solidFill>
                <a:latin typeface="Consolas" panose="020B0609020204030204" pitchFamily="49" charset="0"/>
              </a:rPr>
              <a:t>b</a:t>
            </a:r>
            <a:r>
              <a:rPr lang="en-US" sz="1600" b="0" i="1" dirty="0" err="1">
                <a:solidFill>
                  <a:schemeClr val="bg1"/>
                </a:solidFill>
                <a:effectLst/>
                <a:latin typeface="Consolas" panose="020B0609020204030204" pitchFamily="49" charset="0"/>
              </a:rPr>
              <a:t>ooleans</a:t>
            </a:r>
            <a:endParaRPr lang="en-US" sz="1600" b="0" i="1" dirty="0">
              <a:solidFill>
                <a:schemeClr val="bg1"/>
              </a:solidFill>
              <a:effectLst/>
              <a:latin typeface="Consolas" panose="020B0609020204030204" pitchFamily="49" charset="0"/>
            </a:endParaRPr>
          </a:p>
          <a:p>
            <a:pPr marL="0" indent="0">
              <a:buNone/>
            </a:pPr>
            <a:br>
              <a:rPr lang="en-US" sz="1600" dirty="0">
                <a:solidFill>
                  <a:schemeClr val="bg1"/>
                </a:solidFill>
              </a:rPr>
            </a:br>
            <a:r>
              <a:rPr lang="en-US" sz="1600" dirty="0">
                <a:solidFill>
                  <a:schemeClr val="bg1"/>
                </a:solidFill>
              </a:rPr>
              <a:t>When working with numbers there are two types:</a:t>
            </a:r>
          </a:p>
          <a:p>
            <a:pPr marL="457200" lvl="1" indent="0">
              <a:buNone/>
            </a:pPr>
            <a:r>
              <a:rPr lang="en-US" sz="1600" dirty="0">
                <a:solidFill>
                  <a:schemeClr val="bg1"/>
                </a:solidFill>
                <a:latin typeface="Consolas" panose="020B0609020204030204" pitchFamily="49" charset="0"/>
              </a:rPr>
              <a:t>i</a:t>
            </a:r>
            <a:r>
              <a:rPr lang="en-US" sz="1600" b="0" dirty="0">
                <a:solidFill>
                  <a:schemeClr val="bg1"/>
                </a:solidFill>
                <a:effectLst/>
                <a:latin typeface="Consolas" panose="020B0609020204030204" pitchFamily="49" charset="0"/>
              </a:rPr>
              <a:t>nt – Integers (whole numbers like 20)</a:t>
            </a:r>
          </a:p>
          <a:p>
            <a:pPr marL="457200" lvl="1" indent="0">
              <a:buNone/>
            </a:pPr>
            <a:r>
              <a:rPr lang="en-US" sz="1600" dirty="0">
                <a:solidFill>
                  <a:schemeClr val="bg1"/>
                </a:solidFill>
                <a:latin typeface="Consolas" panose="020B0609020204030204" pitchFamily="49" charset="0"/>
              </a:rPr>
              <a:t>float – Floats (decimal numbers like 20.1)</a:t>
            </a:r>
            <a:br>
              <a:rPr lang="en-US" sz="1600" dirty="0">
                <a:solidFill>
                  <a:schemeClr val="bg1"/>
                </a:solidFill>
                <a:latin typeface="Consolas" panose="020B0609020204030204" pitchFamily="49" charset="0"/>
              </a:rPr>
            </a:br>
            <a:endParaRPr lang="en-US" sz="1600" dirty="0">
              <a:solidFill>
                <a:schemeClr val="bg1"/>
              </a:solidFill>
              <a:latin typeface="Consolas" panose="020B0609020204030204" pitchFamily="49" charset="0"/>
            </a:endParaRPr>
          </a:p>
          <a:p>
            <a:pPr marL="0" indent="0">
              <a:buNone/>
            </a:pPr>
            <a:r>
              <a:rPr lang="en-US" sz="1600" b="0" dirty="0">
                <a:solidFill>
                  <a:schemeClr val="bg1"/>
                </a:solidFill>
                <a:effectLst/>
              </a:rPr>
              <a:t>When working with Booleans you have two possible values:</a:t>
            </a:r>
          </a:p>
          <a:p>
            <a:pPr marL="457200" lvl="1" indent="0">
              <a:buNone/>
            </a:pPr>
            <a:r>
              <a:rPr lang="en-US" sz="1600" b="0" dirty="0" err="1">
                <a:solidFill>
                  <a:schemeClr val="bg1"/>
                </a:solidFill>
                <a:effectLst/>
                <a:latin typeface="Consolas" panose="020B0609020204030204" pitchFamily="49" charset="0"/>
              </a:rPr>
              <a:t>boolean</a:t>
            </a:r>
            <a:r>
              <a:rPr lang="en-US" sz="1600" b="0" dirty="0">
                <a:solidFill>
                  <a:schemeClr val="bg1"/>
                </a:solidFill>
                <a:effectLst/>
                <a:latin typeface="Consolas" panose="020B0609020204030204" pitchFamily="49" charset="0"/>
              </a:rPr>
              <a:t> – Booleans can only be True or False</a:t>
            </a:r>
          </a:p>
          <a:p>
            <a:pPr marL="457200" lvl="1" indent="0">
              <a:buNone/>
            </a:pPr>
            <a:endParaRPr lang="en-US" sz="1600" b="0" dirty="0">
              <a:solidFill>
                <a:schemeClr val="bg1"/>
              </a:solidFill>
              <a:effectLst/>
              <a:latin typeface="Consolas" panose="020B0609020204030204" pitchFamily="49" charset="0"/>
            </a:endParaRPr>
          </a:p>
          <a:p>
            <a:pPr marL="457200" lvl="1" indent="0">
              <a:buNone/>
            </a:pPr>
            <a:r>
              <a:rPr lang="en-US" sz="1600" dirty="0">
                <a:solidFill>
                  <a:srgbClr val="FF0000"/>
                </a:solidFill>
                <a:highlight>
                  <a:srgbClr val="FFFF00"/>
                </a:highlight>
                <a:latin typeface="Consolas" panose="020B0609020204030204" pitchFamily="49" charset="0"/>
              </a:rPr>
              <a:t>NOTE:</a:t>
            </a:r>
            <a:r>
              <a:rPr lang="en-US" sz="1600" dirty="0">
                <a:solidFill>
                  <a:schemeClr val="bg1"/>
                </a:solidFill>
                <a:latin typeface="Consolas" panose="020B0609020204030204" pitchFamily="49" charset="0"/>
              </a:rPr>
              <a:t> True and False are case-sensitive</a:t>
            </a:r>
            <a:endParaRPr lang="en-US" sz="1600" b="0" dirty="0">
              <a:solidFill>
                <a:schemeClr val="bg1"/>
              </a:solidFill>
              <a:effectLst/>
              <a:latin typeface="Consolas" panose="020B0609020204030204" pitchFamily="49" charset="0"/>
            </a:endParaRPr>
          </a:p>
          <a:p>
            <a:pPr marL="0" indent="0">
              <a:buNone/>
            </a:pPr>
            <a:endParaRPr lang="en-US" sz="1600" b="0" dirty="0">
              <a:solidFill>
                <a:srgbClr val="D4D4D4"/>
              </a:solidFill>
              <a:effectLst/>
            </a:endParaRPr>
          </a:p>
          <a:p>
            <a:pPr marL="0" indent="0">
              <a:buNone/>
            </a:pPr>
            <a:r>
              <a:rPr lang="en-US" sz="1600" b="0" dirty="0">
                <a:solidFill>
                  <a:schemeClr val="bg1"/>
                </a:solidFill>
                <a:effectLst/>
              </a:rPr>
              <a:t>Let’s do an exercise where we calculate age using the current year minus birth year.</a:t>
            </a:r>
            <a:br>
              <a:rPr lang="en-US" sz="1600" b="0" dirty="0">
                <a:solidFill>
                  <a:srgbClr val="D4D4D4"/>
                </a:solidFill>
                <a:effectLst/>
              </a:rPr>
            </a:br>
            <a:endParaRPr lang="en-US" sz="1600" b="0" dirty="0">
              <a:solidFill>
                <a:srgbClr val="D4D4D4"/>
              </a:solidFill>
              <a:effectLst/>
            </a:endParaRPr>
          </a:p>
          <a:p>
            <a:pPr marL="457200" lvl="1" indent="0">
              <a:buNone/>
            </a:pPr>
            <a:r>
              <a:rPr lang="en-US" sz="1600" b="0" i="1" dirty="0" err="1">
                <a:solidFill>
                  <a:srgbClr val="D4D4D4"/>
                </a:solidFill>
                <a:effectLst/>
                <a:latin typeface="Consolas" panose="020B0609020204030204" pitchFamily="49" charset="0"/>
              </a:rPr>
              <a:t>birth_year</a:t>
            </a:r>
            <a:r>
              <a:rPr lang="en-US" sz="1600" b="0" i="1" dirty="0">
                <a:solidFill>
                  <a:srgbClr val="D4D4D4"/>
                </a:solidFill>
                <a:effectLst/>
                <a:latin typeface="Consolas" panose="020B0609020204030204" pitchFamily="49" charset="0"/>
              </a:rPr>
              <a:t> = </a:t>
            </a:r>
            <a:r>
              <a:rPr lang="en-US" sz="1600" b="0" i="1" dirty="0">
                <a:solidFill>
                  <a:srgbClr val="DCDCAA"/>
                </a:solidFill>
                <a:effectLst/>
                <a:latin typeface="Consolas" panose="020B0609020204030204" pitchFamily="49" charset="0"/>
              </a:rPr>
              <a:t>input</a:t>
            </a:r>
            <a:r>
              <a:rPr lang="en-US" sz="1600" b="0" i="1" dirty="0">
                <a:solidFill>
                  <a:srgbClr val="D4D4D4"/>
                </a:solidFill>
                <a:effectLst/>
                <a:latin typeface="Consolas" panose="020B0609020204030204" pitchFamily="49" charset="0"/>
              </a:rPr>
              <a:t>(</a:t>
            </a:r>
            <a:r>
              <a:rPr lang="en-US" sz="1600" b="0" i="1" dirty="0">
                <a:solidFill>
                  <a:srgbClr val="CE9178"/>
                </a:solidFill>
                <a:effectLst/>
                <a:latin typeface="Consolas" panose="020B0609020204030204" pitchFamily="49" charset="0"/>
              </a:rPr>
              <a:t>"Enter your birth year: "</a:t>
            </a:r>
            <a:r>
              <a:rPr lang="en-US" sz="1600" b="0" i="1" dirty="0">
                <a:solidFill>
                  <a:srgbClr val="D4D4D4"/>
                </a:solidFill>
                <a:effectLst/>
                <a:latin typeface="Consolas" panose="020B0609020204030204" pitchFamily="49" charset="0"/>
              </a:rPr>
              <a:t>)</a:t>
            </a:r>
            <a:br>
              <a:rPr lang="en-US" sz="1600" b="0" i="1" dirty="0">
                <a:solidFill>
                  <a:srgbClr val="D4D4D4"/>
                </a:solidFill>
                <a:effectLst/>
                <a:latin typeface="Consolas" panose="020B0609020204030204" pitchFamily="49" charset="0"/>
              </a:rPr>
            </a:br>
            <a:r>
              <a:rPr lang="en-US" sz="1600" b="0" i="1" dirty="0">
                <a:solidFill>
                  <a:srgbClr val="D4D4D4"/>
                </a:solidFill>
                <a:effectLst/>
                <a:latin typeface="Consolas" panose="020B0609020204030204" pitchFamily="49" charset="0"/>
              </a:rPr>
              <a:t>age = </a:t>
            </a:r>
            <a:r>
              <a:rPr lang="en-US" sz="1600" b="0" i="1" dirty="0">
                <a:solidFill>
                  <a:srgbClr val="B5CEA8"/>
                </a:solidFill>
                <a:effectLst/>
                <a:latin typeface="Consolas" panose="020B0609020204030204" pitchFamily="49" charset="0"/>
              </a:rPr>
              <a:t>2021</a:t>
            </a:r>
            <a:r>
              <a:rPr lang="en-US" sz="1600" b="0" i="1" dirty="0">
                <a:solidFill>
                  <a:srgbClr val="D4D4D4"/>
                </a:solidFill>
                <a:effectLst/>
                <a:latin typeface="Consolas" panose="020B0609020204030204" pitchFamily="49" charset="0"/>
              </a:rPr>
              <a:t> - </a:t>
            </a:r>
            <a:r>
              <a:rPr lang="en-US" sz="1600" b="0" i="1" dirty="0" err="1">
                <a:solidFill>
                  <a:srgbClr val="D4D4D4"/>
                </a:solidFill>
                <a:effectLst/>
                <a:latin typeface="Consolas" panose="020B0609020204030204" pitchFamily="49" charset="0"/>
              </a:rPr>
              <a:t>birth_year</a:t>
            </a:r>
            <a:br>
              <a:rPr lang="en-US" sz="1600" b="0" i="1" dirty="0">
                <a:solidFill>
                  <a:srgbClr val="D4D4D4"/>
                </a:solidFill>
                <a:effectLst/>
                <a:latin typeface="Consolas" panose="020B0609020204030204" pitchFamily="49" charset="0"/>
              </a:rPr>
            </a:br>
            <a:br>
              <a:rPr lang="en-US" sz="1600" b="0" i="1" dirty="0">
                <a:solidFill>
                  <a:srgbClr val="D4D4D4"/>
                </a:solidFill>
                <a:effectLst/>
                <a:latin typeface="Consolas" panose="020B0609020204030204" pitchFamily="49" charset="0"/>
              </a:rPr>
            </a:br>
            <a:r>
              <a:rPr lang="en-US" sz="1600" b="0" i="1" dirty="0">
                <a:solidFill>
                  <a:srgbClr val="DCDCAA"/>
                </a:solidFill>
                <a:effectLst/>
                <a:latin typeface="Consolas" panose="020B0609020204030204" pitchFamily="49" charset="0"/>
              </a:rPr>
              <a:t>print</a:t>
            </a:r>
            <a:r>
              <a:rPr lang="en-US" sz="1600" b="0" i="1" dirty="0">
                <a:solidFill>
                  <a:srgbClr val="D4D4D4"/>
                </a:solidFill>
                <a:effectLst/>
                <a:latin typeface="Consolas" panose="020B0609020204030204" pitchFamily="49" charset="0"/>
              </a:rPr>
              <a:t>(age)</a:t>
            </a:r>
          </a:p>
          <a:p>
            <a:pPr marL="0" indent="0">
              <a:buNone/>
            </a:pPr>
            <a:endParaRPr lang="en-US" sz="1400" b="0" dirty="0">
              <a:solidFill>
                <a:srgbClr val="D4D4D4"/>
              </a:solidFill>
              <a:effectLst/>
            </a:endParaRPr>
          </a:p>
          <a:p>
            <a:pPr marL="0" indent="0">
              <a:buNone/>
            </a:pPr>
            <a:r>
              <a:rPr lang="en-US" dirty="0">
                <a:solidFill>
                  <a:srgbClr val="FFFF00"/>
                </a:solidFill>
              </a:rPr>
              <a:t>Results</a:t>
            </a:r>
          </a:p>
          <a:p>
            <a:pPr marL="0" indent="0">
              <a:buNone/>
            </a:pPr>
            <a:r>
              <a:rPr lang="en-US" sz="1600" dirty="0">
                <a:solidFill>
                  <a:schemeClr val="bg1"/>
                </a:solidFill>
              </a:rPr>
              <a:t>When you run the above program you get a </a:t>
            </a:r>
            <a:r>
              <a:rPr lang="en-US" sz="1600" b="1" dirty="0" err="1">
                <a:solidFill>
                  <a:srgbClr val="FF0000"/>
                </a:solidFill>
                <a:highlight>
                  <a:srgbClr val="FFFF00"/>
                </a:highlight>
              </a:rPr>
              <a:t>TypeError</a:t>
            </a:r>
            <a:r>
              <a:rPr lang="en-US" sz="1600" dirty="0">
                <a:solidFill>
                  <a:schemeClr val="bg1"/>
                </a:solidFill>
              </a:rPr>
              <a:t> after entering your birth year.</a:t>
            </a:r>
          </a:p>
          <a:p>
            <a:pPr marL="0" indent="0">
              <a:buNone/>
            </a:pPr>
            <a:r>
              <a:rPr lang="en-US" sz="1600" i="1" dirty="0" err="1">
                <a:solidFill>
                  <a:srgbClr val="FFC000"/>
                </a:solidFill>
              </a:rPr>
              <a:t>TypeError</a:t>
            </a:r>
            <a:r>
              <a:rPr lang="en-US" sz="1600" i="1" dirty="0">
                <a:solidFill>
                  <a:srgbClr val="FFC000"/>
                </a:solidFill>
              </a:rPr>
              <a:t>: unsupported operand type(s) for -: </a:t>
            </a:r>
            <a:r>
              <a:rPr lang="en-US" sz="1600" b="1" i="1" dirty="0">
                <a:solidFill>
                  <a:srgbClr val="FFC000"/>
                </a:solidFill>
              </a:rPr>
              <a:t>'int' and 'str’</a:t>
            </a:r>
            <a:br>
              <a:rPr lang="en-US" sz="1600" b="1" i="1" dirty="0">
                <a:solidFill>
                  <a:srgbClr val="FFC000"/>
                </a:solidFill>
              </a:rPr>
            </a:br>
            <a:br>
              <a:rPr lang="en-US" sz="1600" dirty="0">
                <a:solidFill>
                  <a:srgbClr val="FFC000"/>
                </a:solidFill>
              </a:rPr>
            </a:br>
            <a:r>
              <a:rPr lang="en-US" sz="1600" dirty="0">
                <a:solidFill>
                  <a:srgbClr val="00B0F0"/>
                </a:solidFill>
              </a:rPr>
              <a:t>So what happened?</a:t>
            </a:r>
          </a:p>
          <a:p>
            <a:pPr marL="0" indent="0">
              <a:buNone/>
            </a:pPr>
            <a:endParaRPr lang="en-US" sz="1400" dirty="0">
              <a:solidFill>
                <a:schemeClr val="bg1"/>
              </a:solidFill>
            </a:endParaRPr>
          </a:p>
          <a:p>
            <a:pPr marL="0" indent="0">
              <a:buNone/>
            </a:pPr>
            <a:endParaRPr lang="en-US" sz="1400" dirty="0">
              <a:solidFill>
                <a:schemeClr val="bg1"/>
              </a:solidFill>
            </a:endParaRPr>
          </a:p>
        </p:txBody>
      </p:sp>
      <p:pic>
        <p:nvPicPr>
          <p:cNvPr id="6" name="Picture 5" descr="A picture containing text, monitor, screen, black&#10;&#10;Description automatically generated">
            <a:extLst>
              <a:ext uri="{FF2B5EF4-FFF2-40B4-BE49-F238E27FC236}">
                <a16:creationId xmlns:a16="http://schemas.microsoft.com/office/drawing/2014/main" id="{504B556C-D165-457C-B1B8-7337DCD35E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7698" y="1523999"/>
            <a:ext cx="6333392" cy="3465973"/>
          </a:xfrm>
          <a:prstGeom prst="rect">
            <a:avLst/>
          </a:prstGeom>
        </p:spPr>
      </p:pic>
    </p:spTree>
    <p:extLst>
      <p:ext uri="{BB962C8B-B14F-4D97-AF65-F5344CB8AC3E}">
        <p14:creationId xmlns:p14="http://schemas.microsoft.com/office/powerpoint/2010/main" val="2274042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78E2E-5442-49A2-8A8A-FE4BBD91374F}"/>
              </a:ext>
            </a:extLst>
          </p:cNvPr>
          <p:cNvSpPr>
            <a:spLocks noGrp="1"/>
          </p:cNvSpPr>
          <p:nvPr>
            <p:ph type="title"/>
          </p:nvPr>
        </p:nvSpPr>
        <p:spPr>
          <a:xfrm>
            <a:off x="382555" y="122530"/>
            <a:ext cx="10692881" cy="651912"/>
          </a:xfrm>
        </p:spPr>
        <p:txBody>
          <a:bodyPr>
            <a:normAutofit fontScale="90000"/>
          </a:bodyPr>
          <a:lstStyle/>
          <a:p>
            <a:r>
              <a:rPr lang="en-US" dirty="0">
                <a:solidFill>
                  <a:schemeClr val="bg1"/>
                </a:solidFill>
              </a:rPr>
              <a:t>Data Types &amp; Type Conversions - Continued</a:t>
            </a:r>
          </a:p>
        </p:txBody>
      </p:sp>
      <p:sp>
        <p:nvSpPr>
          <p:cNvPr id="3" name="Content Placeholder 2">
            <a:extLst>
              <a:ext uri="{FF2B5EF4-FFF2-40B4-BE49-F238E27FC236}">
                <a16:creationId xmlns:a16="http://schemas.microsoft.com/office/drawing/2014/main" id="{648CC3F7-BAF4-4392-AB02-B4ED8463D2FE}"/>
              </a:ext>
            </a:extLst>
          </p:cNvPr>
          <p:cNvSpPr>
            <a:spLocks noGrp="1"/>
          </p:cNvSpPr>
          <p:nvPr>
            <p:ph idx="1"/>
          </p:nvPr>
        </p:nvSpPr>
        <p:spPr>
          <a:xfrm>
            <a:off x="382556" y="774442"/>
            <a:ext cx="5225142" cy="5961028"/>
          </a:xfrm>
        </p:spPr>
        <p:txBody>
          <a:bodyPr>
            <a:normAutofit fontScale="85000" lnSpcReduction="20000"/>
          </a:bodyPr>
          <a:lstStyle/>
          <a:p>
            <a:pPr marL="0" indent="0">
              <a:buNone/>
            </a:pPr>
            <a:r>
              <a:rPr lang="en-US" dirty="0">
                <a:solidFill>
                  <a:srgbClr val="FFFF00"/>
                </a:solidFill>
              </a:rPr>
              <a:t>String to Integer Conversion</a:t>
            </a:r>
          </a:p>
          <a:p>
            <a:pPr marL="0" indent="0">
              <a:buNone/>
            </a:pPr>
            <a:r>
              <a:rPr lang="en-US" sz="1500" dirty="0">
                <a:solidFill>
                  <a:schemeClr val="bg1"/>
                </a:solidFill>
              </a:rPr>
              <a:t>In the previous program we encountered a type conversion error.  The reason the error occurred is because we tried to subtract a </a:t>
            </a:r>
            <a:r>
              <a:rPr lang="en-US" sz="1500" dirty="0">
                <a:solidFill>
                  <a:srgbClr val="00B0F0"/>
                </a:solidFill>
              </a:rPr>
              <a:t>STRING</a:t>
            </a:r>
            <a:r>
              <a:rPr lang="en-US" sz="1500" dirty="0">
                <a:solidFill>
                  <a:schemeClr val="bg1"/>
                </a:solidFill>
              </a:rPr>
              <a:t> from an </a:t>
            </a:r>
            <a:r>
              <a:rPr lang="en-US" sz="1500" dirty="0">
                <a:solidFill>
                  <a:srgbClr val="00B0F0"/>
                </a:solidFill>
              </a:rPr>
              <a:t>INTEGER</a:t>
            </a:r>
            <a:r>
              <a:rPr lang="en-US" sz="1500" dirty="0">
                <a:solidFill>
                  <a:schemeClr val="bg1"/>
                </a:solidFill>
              </a:rPr>
              <a:t>.</a:t>
            </a:r>
          </a:p>
          <a:p>
            <a:pPr marL="0" indent="0">
              <a:buNone/>
            </a:pPr>
            <a:r>
              <a:rPr lang="en-US" sz="1500" dirty="0">
                <a:solidFill>
                  <a:schemeClr val="bg1"/>
                </a:solidFill>
              </a:rPr>
              <a:t>This is the same as trying to subtract the letter A from 10:  </a:t>
            </a:r>
          </a:p>
          <a:p>
            <a:pPr marL="457200" lvl="1" indent="0">
              <a:buNone/>
            </a:pPr>
            <a:r>
              <a:rPr lang="en-US" sz="1500" dirty="0">
                <a:solidFill>
                  <a:schemeClr val="bg1"/>
                </a:solidFill>
              </a:rPr>
              <a:t>10 – “A” = ERROR </a:t>
            </a:r>
          </a:p>
          <a:p>
            <a:pPr marL="0" indent="0">
              <a:buNone/>
            </a:pPr>
            <a:r>
              <a:rPr lang="en-US" sz="1600" dirty="0">
                <a:solidFill>
                  <a:schemeClr val="bg1"/>
                </a:solidFill>
              </a:rPr>
              <a:t>If you remember the input function accepts input from a user and returns the value entered as a </a:t>
            </a:r>
            <a:r>
              <a:rPr lang="en-US" sz="1600" dirty="0">
                <a:solidFill>
                  <a:srgbClr val="00B0F0"/>
                </a:solidFill>
              </a:rPr>
              <a:t>STRING</a:t>
            </a:r>
            <a:r>
              <a:rPr lang="en-US" sz="1600" dirty="0">
                <a:solidFill>
                  <a:schemeClr val="bg1"/>
                </a:solidFill>
              </a:rPr>
              <a:t>.</a:t>
            </a:r>
          </a:p>
          <a:p>
            <a:pPr marL="457200" lvl="1" indent="0">
              <a:buNone/>
            </a:pPr>
            <a:r>
              <a:rPr lang="en-US" sz="1200" b="0" i="1" dirty="0" err="1">
                <a:solidFill>
                  <a:srgbClr val="D4D4D4"/>
                </a:solidFill>
                <a:effectLst/>
                <a:latin typeface="Consolas" panose="020B0609020204030204" pitchFamily="49" charset="0"/>
              </a:rPr>
              <a:t>birth_year</a:t>
            </a:r>
            <a:r>
              <a:rPr lang="en-US" sz="1200" b="0" i="1" dirty="0">
                <a:solidFill>
                  <a:srgbClr val="D4D4D4"/>
                </a:solidFill>
                <a:effectLst/>
                <a:latin typeface="Consolas" panose="020B0609020204030204" pitchFamily="49" charset="0"/>
              </a:rPr>
              <a:t> = </a:t>
            </a:r>
            <a:r>
              <a:rPr lang="en-US" sz="1200" b="0" i="1" dirty="0">
                <a:solidFill>
                  <a:srgbClr val="DCDCAA"/>
                </a:solidFill>
                <a:effectLst/>
                <a:latin typeface="Consolas" panose="020B0609020204030204" pitchFamily="49" charset="0"/>
              </a:rPr>
              <a:t>input</a:t>
            </a:r>
            <a:r>
              <a:rPr lang="en-US" sz="1200" b="0" i="1" dirty="0">
                <a:solidFill>
                  <a:srgbClr val="D4D4D4"/>
                </a:solidFill>
                <a:effectLst/>
                <a:latin typeface="Consolas" panose="020B0609020204030204" pitchFamily="49" charset="0"/>
              </a:rPr>
              <a:t>(</a:t>
            </a:r>
            <a:r>
              <a:rPr lang="en-US" sz="1200" b="0" i="1" dirty="0">
                <a:solidFill>
                  <a:srgbClr val="CE9178"/>
                </a:solidFill>
                <a:effectLst/>
                <a:latin typeface="Consolas" panose="020B0609020204030204" pitchFamily="49" charset="0"/>
              </a:rPr>
              <a:t>"Enter your birth year: "</a:t>
            </a:r>
            <a:r>
              <a:rPr lang="en-US" sz="1200" b="0" i="1" dirty="0">
                <a:solidFill>
                  <a:srgbClr val="D4D4D4"/>
                </a:solidFill>
                <a:effectLst/>
                <a:latin typeface="Consolas" panose="020B0609020204030204" pitchFamily="49" charset="0"/>
              </a:rPr>
              <a:t>)</a:t>
            </a:r>
            <a:r>
              <a:rPr lang="en-US" sz="1200" dirty="0">
                <a:solidFill>
                  <a:schemeClr val="bg1"/>
                </a:solidFill>
              </a:rPr>
              <a:t> (enter 1970) returns</a:t>
            </a:r>
            <a:br>
              <a:rPr lang="en-US" sz="1200" dirty="0">
                <a:solidFill>
                  <a:schemeClr val="bg1"/>
                </a:solidFill>
              </a:rPr>
            </a:br>
            <a:br>
              <a:rPr lang="en-US" sz="1200" dirty="0">
                <a:solidFill>
                  <a:schemeClr val="bg1"/>
                </a:solidFill>
              </a:rPr>
            </a:br>
            <a:r>
              <a:rPr lang="en-US" sz="1200" b="0" i="1" dirty="0" err="1">
                <a:solidFill>
                  <a:srgbClr val="D4D4D4"/>
                </a:solidFill>
                <a:effectLst/>
                <a:latin typeface="Consolas" panose="020B0609020204030204" pitchFamily="49" charset="0"/>
              </a:rPr>
              <a:t>birth_year</a:t>
            </a:r>
            <a:r>
              <a:rPr lang="en-US" sz="1200" b="0" i="1" dirty="0">
                <a:solidFill>
                  <a:srgbClr val="D4D4D4"/>
                </a:solidFill>
                <a:effectLst/>
                <a:latin typeface="Consolas" panose="020B0609020204030204" pitchFamily="49" charset="0"/>
              </a:rPr>
              <a:t> = ”1970”</a:t>
            </a:r>
            <a:r>
              <a:rPr lang="en-US" sz="1200" dirty="0">
                <a:solidFill>
                  <a:schemeClr val="bg1"/>
                </a:solidFill>
              </a:rPr>
              <a:t> (the quotes denote that this is a </a:t>
            </a:r>
            <a:r>
              <a:rPr lang="en-US" sz="1200" dirty="0">
                <a:solidFill>
                  <a:srgbClr val="00B0F0"/>
                </a:solidFill>
              </a:rPr>
              <a:t>STRING</a:t>
            </a:r>
            <a:r>
              <a:rPr lang="en-US" sz="1200" dirty="0">
                <a:solidFill>
                  <a:schemeClr val="bg1"/>
                </a:solidFill>
              </a:rPr>
              <a:t>)</a:t>
            </a:r>
          </a:p>
          <a:p>
            <a:pPr marL="457200" lvl="1" indent="0">
              <a:buNone/>
            </a:pPr>
            <a:endParaRPr lang="en-US" sz="1200" dirty="0">
              <a:solidFill>
                <a:schemeClr val="bg1"/>
              </a:solidFill>
            </a:endParaRPr>
          </a:p>
          <a:p>
            <a:pPr marL="0" indent="0">
              <a:buNone/>
            </a:pPr>
            <a:r>
              <a:rPr lang="en-US" sz="1600" dirty="0">
                <a:solidFill>
                  <a:schemeClr val="bg1"/>
                </a:solidFill>
              </a:rPr>
              <a:t>What we want is :</a:t>
            </a:r>
          </a:p>
          <a:p>
            <a:pPr marL="457200" lvl="1" indent="0">
              <a:buNone/>
            </a:pPr>
            <a:r>
              <a:rPr lang="en-US" sz="1200" b="0" i="1" dirty="0" err="1">
                <a:solidFill>
                  <a:srgbClr val="D4D4D4"/>
                </a:solidFill>
                <a:effectLst/>
                <a:latin typeface="Consolas" panose="020B0609020204030204" pitchFamily="49" charset="0"/>
              </a:rPr>
              <a:t>birth_year</a:t>
            </a:r>
            <a:r>
              <a:rPr lang="en-US" sz="1200" b="0" i="1" dirty="0">
                <a:solidFill>
                  <a:srgbClr val="D4D4D4"/>
                </a:solidFill>
                <a:effectLst/>
                <a:latin typeface="Consolas" panose="020B0609020204030204" pitchFamily="49" charset="0"/>
              </a:rPr>
              <a:t> = 1970</a:t>
            </a:r>
            <a:endParaRPr lang="en-US" sz="1200" dirty="0">
              <a:solidFill>
                <a:schemeClr val="bg1"/>
              </a:solidFill>
            </a:endParaRPr>
          </a:p>
          <a:p>
            <a:pPr marL="0" indent="0">
              <a:buNone/>
            </a:pPr>
            <a:br>
              <a:rPr lang="en-US" sz="1600" dirty="0">
                <a:solidFill>
                  <a:schemeClr val="bg1"/>
                </a:solidFill>
              </a:rPr>
            </a:br>
            <a:r>
              <a:rPr lang="en-US" sz="1600" dirty="0">
                <a:solidFill>
                  <a:schemeClr val="bg1"/>
                </a:solidFill>
              </a:rPr>
              <a:t>In order to get the birth year in the correct data type (</a:t>
            </a:r>
            <a:r>
              <a:rPr lang="en-US" sz="1600" dirty="0">
                <a:solidFill>
                  <a:srgbClr val="00B0F0"/>
                </a:solidFill>
              </a:rPr>
              <a:t>INTEGER</a:t>
            </a:r>
            <a:r>
              <a:rPr lang="en-US" sz="1600" dirty="0">
                <a:solidFill>
                  <a:schemeClr val="bg1"/>
                </a:solidFill>
              </a:rPr>
              <a:t>) you have to convert the </a:t>
            </a:r>
            <a:r>
              <a:rPr lang="en-US" sz="1600" dirty="0">
                <a:solidFill>
                  <a:srgbClr val="00B0F0"/>
                </a:solidFill>
              </a:rPr>
              <a:t>STRING</a:t>
            </a:r>
            <a:r>
              <a:rPr lang="en-US" sz="1600" dirty="0">
                <a:solidFill>
                  <a:schemeClr val="bg1"/>
                </a:solidFill>
              </a:rPr>
              <a:t> representation of the number 1970 into an </a:t>
            </a:r>
            <a:r>
              <a:rPr lang="en-US" sz="1600" dirty="0">
                <a:solidFill>
                  <a:srgbClr val="00B0F0"/>
                </a:solidFill>
              </a:rPr>
              <a:t>INTEGER</a:t>
            </a:r>
            <a:r>
              <a:rPr lang="en-US" sz="1600" dirty="0">
                <a:solidFill>
                  <a:schemeClr val="bg1"/>
                </a:solidFill>
              </a:rPr>
              <a:t>.</a:t>
            </a:r>
          </a:p>
          <a:p>
            <a:pPr marL="0" indent="0">
              <a:buNone/>
            </a:pPr>
            <a:r>
              <a:rPr lang="en-US" dirty="0">
                <a:solidFill>
                  <a:srgbClr val="FFFF00"/>
                </a:solidFill>
              </a:rPr>
              <a:t>Conversion Functions</a:t>
            </a:r>
            <a:br>
              <a:rPr lang="en-US" sz="1600" b="0" dirty="0">
                <a:solidFill>
                  <a:srgbClr val="D4D4D4"/>
                </a:solidFill>
                <a:effectLst/>
              </a:rPr>
            </a:br>
            <a:r>
              <a:rPr lang="en-US" sz="1600" b="0" dirty="0">
                <a:solidFill>
                  <a:schemeClr val="bg1"/>
                </a:solidFill>
                <a:effectLst/>
              </a:rPr>
              <a:t>When working with data there will be times when you have to convert data from one type to another.  To do this you use one of the data type conversion functions.  </a:t>
            </a:r>
            <a:r>
              <a:rPr lang="en-US" sz="1600" b="1" dirty="0">
                <a:solidFill>
                  <a:schemeClr val="bg1"/>
                </a:solidFill>
                <a:effectLst/>
              </a:rPr>
              <a:t>See table at the bottom right.</a:t>
            </a:r>
          </a:p>
          <a:p>
            <a:pPr marL="0" indent="0">
              <a:buNone/>
            </a:pPr>
            <a:r>
              <a:rPr lang="en-US" sz="1600" dirty="0">
                <a:solidFill>
                  <a:schemeClr val="bg1"/>
                </a:solidFill>
              </a:rPr>
              <a:t>Let’s update the code to convert the </a:t>
            </a:r>
            <a:r>
              <a:rPr lang="en-US" sz="1600" dirty="0" err="1">
                <a:solidFill>
                  <a:schemeClr val="bg1"/>
                </a:solidFill>
              </a:rPr>
              <a:t>birth_year</a:t>
            </a:r>
            <a:r>
              <a:rPr lang="en-US" sz="1600" dirty="0">
                <a:solidFill>
                  <a:schemeClr val="bg1"/>
                </a:solidFill>
              </a:rPr>
              <a:t> value to an </a:t>
            </a:r>
            <a:r>
              <a:rPr lang="en-US" sz="1600" dirty="0">
                <a:solidFill>
                  <a:srgbClr val="00B0F0"/>
                </a:solidFill>
              </a:rPr>
              <a:t>INTEGER</a:t>
            </a:r>
            <a:r>
              <a:rPr lang="en-US" sz="1600" dirty="0">
                <a:solidFill>
                  <a:srgbClr val="D4D4D4"/>
                </a:solidFill>
              </a:rPr>
              <a:t>.</a:t>
            </a:r>
          </a:p>
          <a:p>
            <a:pPr marL="457200" lvl="1" indent="0">
              <a:buNone/>
            </a:pPr>
            <a:endParaRPr lang="en-US" sz="1200" b="0" dirty="0">
              <a:solidFill>
                <a:srgbClr val="D4D4D4"/>
              </a:solidFill>
              <a:effectLst/>
            </a:endParaRPr>
          </a:p>
          <a:p>
            <a:pPr marL="457200" lvl="1" indent="0">
              <a:buNone/>
            </a:pPr>
            <a:r>
              <a:rPr lang="en-US" sz="1600" b="0" i="1" dirty="0" err="1">
                <a:solidFill>
                  <a:srgbClr val="D4D4D4"/>
                </a:solidFill>
                <a:effectLst/>
                <a:latin typeface="Consolas" panose="020B0609020204030204" pitchFamily="49" charset="0"/>
              </a:rPr>
              <a:t>birth_year</a:t>
            </a:r>
            <a:r>
              <a:rPr lang="en-US" sz="1600" b="0" i="1" dirty="0">
                <a:solidFill>
                  <a:srgbClr val="D4D4D4"/>
                </a:solidFill>
                <a:effectLst/>
                <a:latin typeface="Consolas" panose="020B0609020204030204" pitchFamily="49" charset="0"/>
              </a:rPr>
              <a:t> = </a:t>
            </a:r>
            <a:r>
              <a:rPr lang="en-US" sz="1600" b="0" i="1" dirty="0">
                <a:solidFill>
                  <a:srgbClr val="DCDCAA"/>
                </a:solidFill>
                <a:effectLst/>
                <a:latin typeface="Consolas" panose="020B0609020204030204" pitchFamily="49" charset="0"/>
              </a:rPr>
              <a:t>input</a:t>
            </a:r>
            <a:r>
              <a:rPr lang="en-US" sz="1600" b="0" i="1" dirty="0">
                <a:solidFill>
                  <a:srgbClr val="D4D4D4"/>
                </a:solidFill>
                <a:effectLst/>
                <a:latin typeface="Consolas" panose="020B0609020204030204" pitchFamily="49" charset="0"/>
              </a:rPr>
              <a:t>(</a:t>
            </a:r>
            <a:r>
              <a:rPr lang="en-US" sz="1600" b="0" i="1" dirty="0">
                <a:solidFill>
                  <a:srgbClr val="CE9178"/>
                </a:solidFill>
                <a:effectLst/>
                <a:latin typeface="Consolas" panose="020B0609020204030204" pitchFamily="49" charset="0"/>
              </a:rPr>
              <a:t>"Enter your birth year: "</a:t>
            </a:r>
            <a:r>
              <a:rPr lang="en-US" sz="1600" b="0" i="1" dirty="0">
                <a:solidFill>
                  <a:srgbClr val="D4D4D4"/>
                </a:solidFill>
                <a:effectLst/>
                <a:latin typeface="Consolas" panose="020B0609020204030204" pitchFamily="49" charset="0"/>
              </a:rPr>
              <a:t>)</a:t>
            </a:r>
            <a:br>
              <a:rPr lang="en-US" sz="1600" b="0" i="1" dirty="0">
                <a:solidFill>
                  <a:srgbClr val="D4D4D4"/>
                </a:solidFill>
                <a:effectLst/>
                <a:latin typeface="Consolas" panose="020B0609020204030204" pitchFamily="49" charset="0"/>
              </a:rPr>
            </a:br>
            <a:r>
              <a:rPr lang="en-US" sz="1600" b="0" i="1" dirty="0">
                <a:solidFill>
                  <a:srgbClr val="D4D4D4"/>
                </a:solidFill>
                <a:effectLst/>
                <a:latin typeface="Consolas" panose="020B0609020204030204" pitchFamily="49" charset="0"/>
              </a:rPr>
              <a:t>age = </a:t>
            </a:r>
            <a:r>
              <a:rPr lang="en-US" sz="1600" b="0" i="1" dirty="0">
                <a:solidFill>
                  <a:srgbClr val="B5CEA8"/>
                </a:solidFill>
                <a:effectLst/>
                <a:latin typeface="Consolas" panose="020B0609020204030204" pitchFamily="49" charset="0"/>
              </a:rPr>
              <a:t>2021</a:t>
            </a:r>
            <a:r>
              <a:rPr lang="en-US" sz="1600" b="0" i="1" dirty="0">
                <a:solidFill>
                  <a:srgbClr val="D4D4D4"/>
                </a:solidFill>
                <a:effectLst/>
                <a:latin typeface="Consolas" panose="020B0609020204030204" pitchFamily="49" charset="0"/>
              </a:rPr>
              <a:t> - </a:t>
            </a:r>
            <a:r>
              <a:rPr lang="en-US" sz="1600" b="0" i="1" dirty="0">
                <a:solidFill>
                  <a:srgbClr val="00B0F0"/>
                </a:solidFill>
                <a:effectLst/>
                <a:latin typeface="Consolas" panose="020B0609020204030204" pitchFamily="49" charset="0"/>
              </a:rPr>
              <a:t>int(</a:t>
            </a:r>
            <a:r>
              <a:rPr lang="en-US" sz="1600" b="0" i="1" dirty="0" err="1">
                <a:solidFill>
                  <a:srgbClr val="D4D4D4"/>
                </a:solidFill>
                <a:effectLst/>
                <a:latin typeface="Consolas" panose="020B0609020204030204" pitchFamily="49" charset="0"/>
              </a:rPr>
              <a:t>birth_year</a:t>
            </a:r>
            <a:r>
              <a:rPr lang="en-US" sz="1600" b="0" i="1" dirty="0">
                <a:solidFill>
                  <a:srgbClr val="00B0F0"/>
                </a:solidFill>
                <a:effectLst/>
                <a:latin typeface="Consolas" panose="020B0609020204030204" pitchFamily="49" charset="0"/>
              </a:rPr>
              <a:t>)</a:t>
            </a:r>
            <a:br>
              <a:rPr lang="en-US" sz="1600" b="0" i="1" dirty="0">
                <a:solidFill>
                  <a:srgbClr val="D4D4D4"/>
                </a:solidFill>
                <a:effectLst/>
                <a:latin typeface="Consolas" panose="020B0609020204030204" pitchFamily="49" charset="0"/>
              </a:rPr>
            </a:br>
            <a:br>
              <a:rPr lang="en-US" sz="1600" b="0" i="1" dirty="0">
                <a:solidFill>
                  <a:srgbClr val="D4D4D4"/>
                </a:solidFill>
                <a:effectLst/>
                <a:latin typeface="Consolas" panose="020B0609020204030204" pitchFamily="49" charset="0"/>
              </a:rPr>
            </a:br>
            <a:r>
              <a:rPr lang="en-US" sz="1600" b="0" i="1" dirty="0">
                <a:solidFill>
                  <a:srgbClr val="DCDCAA"/>
                </a:solidFill>
                <a:effectLst/>
                <a:latin typeface="Consolas" panose="020B0609020204030204" pitchFamily="49" charset="0"/>
              </a:rPr>
              <a:t>print</a:t>
            </a:r>
            <a:r>
              <a:rPr lang="en-US" sz="1600" b="0" i="1" dirty="0">
                <a:solidFill>
                  <a:srgbClr val="D4D4D4"/>
                </a:solidFill>
                <a:effectLst/>
                <a:latin typeface="Consolas" panose="020B0609020204030204" pitchFamily="49" charset="0"/>
              </a:rPr>
              <a:t>(age)</a:t>
            </a:r>
          </a:p>
          <a:p>
            <a:pPr marL="0" indent="0">
              <a:buNone/>
            </a:pPr>
            <a:r>
              <a:rPr lang="en-US" sz="1600" b="0" dirty="0">
                <a:solidFill>
                  <a:schemeClr val="bg1"/>
                </a:solidFill>
                <a:effectLst/>
              </a:rPr>
              <a:t>Re-run the program to see the result.</a:t>
            </a:r>
          </a:p>
          <a:p>
            <a:pPr marL="0" indent="0">
              <a:buNone/>
            </a:pPr>
            <a:endParaRPr lang="en-US" sz="1400" dirty="0">
              <a:solidFill>
                <a:schemeClr val="bg1"/>
              </a:solidFill>
            </a:endParaRPr>
          </a:p>
          <a:p>
            <a:pPr marL="0" indent="0">
              <a:buNone/>
            </a:pPr>
            <a:endParaRPr lang="en-US" sz="1400" dirty="0">
              <a:solidFill>
                <a:schemeClr val="bg1"/>
              </a:solidFill>
            </a:endParaRPr>
          </a:p>
        </p:txBody>
      </p:sp>
      <p:graphicFrame>
        <p:nvGraphicFramePr>
          <p:cNvPr id="7" name="Table 7">
            <a:extLst>
              <a:ext uri="{FF2B5EF4-FFF2-40B4-BE49-F238E27FC236}">
                <a16:creationId xmlns:a16="http://schemas.microsoft.com/office/drawing/2014/main" id="{2CDBB216-EC49-4F97-89DB-882DF596DFA5}"/>
              </a:ext>
            </a:extLst>
          </p:cNvPr>
          <p:cNvGraphicFramePr>
            <a:graphicFrameLocks noGrp="1"/>
          </p:cNvGraphicFramePr>
          <p:nvPr>
            <p:extLst>
              <p:ext uri="{D42A27DB-BD31-4B8C-83A1-F6EECF244321}">
                <p14:modId xmlns:p14="http://schemas.microsoft.com/office/powerpoint/2010/main" val="1795148344"/>
              </p:ext>
            </p:extLst>
          </p:nvPr>
        </p:nvGraphicFramePr>
        <p:xfrm>
          <a:off x="5728994" y="5402397"/>
          <a:ext cx="5066522" cy="1333073"/>
        </p:xfrm>
        <a:graphic>
          <a:graphicData uri="http://schemas.openxmlformats.org/drawingml/2006/table">
            <a:tbl>
              <a:tblPr firstRow="1" bandRow="1">
                <a:tableStyleId>{7DF18680-E054-41AD-8BC1-D1AEF772440D}</a:tableStyleId>
              </a:tblPr>
              <a:tblGrid>
                <a:gridCol w="1365573">
                  <a:extLst>
                    <a:ext uri="{9D8B030D-6E8A-4147-A177-3AD203B41FA5}">
                      <a16:colId xmlns:a16="http://schemas.microsoft.com/office/drawing/2014/main" val="1483870767"/>
                    </a:ext>
                  </a:extLst>
                </a:gridCol>
                <a:gridCol w="3700949">
                  <a:extLst>
                    <a:ext uri="{9D8B030D-6E8A-4147-A177-3AD203B41FA5}">
                      <a16:colId xmlns:a16="http://schemas.microsoft.com/office/drawing/2014/main" val="3686464289"/>
                    </a:ext>
                  </a:extLst>
                </a:gridCol>
              </a:tblGrid>
              <a:tr h="267028">
                <a:tc>
                  <a:txBody>
                    <a:bodyPr/>
                    <a:lstStyle/>
                    <a:p>
                      <a:r>
                        <a:rPr lang="en-US" sz="1000" dirty="0"/>
                        <a:t>Function</a:t>
                      </a:r>
                    </a:p>
                  </a:txBody>
                  <a:tcPr/>
                </a:tc>
                <a:tc>
                  <a:txBody>
                    <a:bodyPr/>
                    <a:lstStyle/>
                    <a:p>
                      <a:r>
                        <a:rPr lang="en-US" sz="1000" dirty="0"/>
                        <a:t>Description</a:t>
                      </a:r>
                    </a:p>
                  </a:txBody>
                  <a:tcPr/>
                </a:tc>
                <a:extLst>
                  <a:ext uri="{0D108BD9-81ED-4DB2-BD59-A6C34878D82A}">
                    <a16:rowId xmlns:a16="http://schemas.microsoft.com/office/drawing/2014/main" val="3311968911"/>
                  </a:ext>
                </a:extLst>
              </a:tr>
              <a:tr h="267028">
                <a:tc>
                  <a:txBody>
                    <a:bodyPr/>
                    <a:lstStyle/>
                    <a:p>
                      <a:r>
                        <a:rPr lang="en-US" sz="1000" dirty="0">
                          <a:hlinkClick r:id="rId3"/>
                        </a:rPr>
                        <a:t>int()</a:t>
                      </a:r>
                      <a:endParaRPr lang="en-US" sz="1000" dirty="0"/>
                    </a:p>
                  </a:txBody>
                  <a:tcPr/>
                </a:tc>
                <a:tc>
                  <a:txBody>
                    <a:bodyPr/>
                    <a:lstStyle/>
                    <a:p>
                      <a:r>
                        <a:rPr lang="en-US" sz="1000" dirty="0"/>
                        <a:t>Convert a value to an INTEGER.</a:t>
                      </a:r>
                    </a:p>
                  </a:txBody>
                  <a:tcPr/>
                </a:tc>
                <a:extLst>
                  <a:ext uri="{0D108BD9-81ED-4DB2-BD59-A6C34878D82A}">
                    <a16:rowId xmlns:a16="http://schemas.microsoft.com/office/drawing/2014/main" val="881841635"/>
                  </a:ext>
                </a:extLst>
              </a:tr>
              <a:tr h="267028">
                <a:tc>
                  <a:txBody>
                    <a:bodyPr/>
                    <a:lstStyle/>
                    <a:p>
                      <a:r>
                        <a:rPr lang="en-US" sz="1000" dirty="0">
                          <a:hlinkClick r:id="rId4"/>
                        </a:rPr>
                        <a:t>float()</a:t>
                      </a:r>
                      <a:endParaRPr lang="en-US" sz="1000" dirty="0"/>
                    </a:p>
                  </a:txBody>
                  <a:tcPr/>
                </a:tc>
                <a:tc>
                  <a:txBody>
                    <a:bodyPr/>
                    <a:lstStyle/>
                    <a:p>
                      <a:r>
                        <a:rPr lang="en-US" sz="1000" dirty="0"/>
                        <a:t>Converts a value to a </a:t>
                      </a:r>
                      <a:r>
                        <a:rPr lang="en-US" sz="1000" dirty="0" err="1"/>
                        <a:t>FLOATing-point</a:t>
                      </a:r>
                      <a:r>
                        <a:rPr lang="en-US" sz="1000" dirty="0"/>
                        <a:t> number (decimal number).</a:t>
                      </a:r>
                    </a:p>
                  </a:txBody>
                  <a:tcPr/>
                </a:tc>
                <a:extLst>
                  <a:ext uri="{0D108BD9-81ED-4DB2-BD59-A6C34878D82A}">
                    <a16:rowId xmlns:a16="http://schemas.microsoft.com/office/drawing/2014/main" val="2610019367"/>
                  </a:ext>
                </a:extLst>
              </a:tr>
              <a:tr h="267028">
                <a:tc>
                  <a:txBody>
                    <a:bodyPr/>
                    <a:lstStyle/>
                    <a:p>
                      <a:r>
                        <a:rPr lang="en-US" sz="1000" dirty="0">
                          <a:hlinkClick r:id="rId5"/>
                        </a:rPr>
                        <a:t>bool()</a:t>
                      </a:r>
                      <a:endParaRPr lang="en-US" sz="1000" dirty="0"/>
                    </a:p>
                  </a:txBody>
                  <a:tcPr/>
                </a:tc>
                <a:tc>
                  <a:txBody>
                    <a:bodyPr/>
                    <a:lstStyle/>
                    <a:p>
                      <a:r>
                        <a:rPr lang="en-US" sz="1000" dirty="0"/>
                        <a:t>Converts a value to True or False (BOOLEAN).</a:t>
                      </a:r>
                    </a:p>
                  </a:txBody>
                  <a:tcPr/>
                </a:tc>
                <a:extLst>
                  <a:ext uri="{0D108BD9-81ED-4DB2-BD59-A6C34878D82A}">
                    <a16:rowId xmlns:a16="http://schemas.microsoft.com/office/drawing/2014/main" val="3675905049"/>
                  </a:ext>
                </a:extLst>
              </a:tr>
              <a:tr h="264961">
                <a:tc>
                  <a:txBody>
                    <a:bodyPr/>
                    <a:lstStyle/>
                    <a:p>
                      <a:r>
                        <a:rPr lang="en-US" sz="1000" dirty="0">
                          <a:hlinkClick r:id="rId6"/>
                        </a:rPr>
                        <a:t>str()</a:t>
                      </a:r>
                      <a:endParaRPr lang="en-US" sz="1000" dirty="0"/>
                    </a:p>
                  </a:txBody>
                  <a:tcPr/>
                </a:tc>
                <a:tc>
                  <a:txBody>
                    <a:bodyPr/>
                    <a:lstStyle/>
                    <a:p>
                      <a:r>
                        <a:rPr lang="en-US" sz="1000" dirty="0"/>
                        <a:t>Convert a value to a STRING.</a:t>
                      </a:r>
                    </a:p>
                  </a:txBody>
                  <a:tcPr/>
                </a:tc>
                <a:extLst>
                  <a:ext uri="{0D108BD9-81ED-4DB2-BD59-A6C34878D82A}">
                    <a16:rowId xmlns:a16="http://schemas.microsoft.com/office/drawing/2014/main" val="3718594366"/>
                  </a:ext>
                </a:extLst>
              </a:tr>
            </a:tbl>
          </a:graphicData>
        </a:graphic>
      </p:graphicFrame>
      <p:pic>
        <p:nvPicPr>
          <p:cNvPr id="9" name="Picture 8" descr="Text&#10;&#10;Description automatically generated">
            <a:extLst>
              <a:ext uri="{FF2B5EF4-FFF2-40B4-BE49-F238E27FC236}">
                <a16:creationId xmlns:a16="http://schemas.microsoft.com/office/drawing/2014/main" id="{B81D27F8-3E74-4622-8C47-A9069C58EB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28994" y="951721"/>
            <a:ext cx="6250071" cy="3844213"/>
          </a:xfrm>
          <a:prstGeom prst="rect">
            <a:avLst/>
          </a:prstGeom>
        </p:spPr>
      </p:pic>
      <p:sp>
        <p:nvSpPr>
          <p:cNvPr id="10" name="TextBox 9">
            <a:extLst>
              <a:ext uri="{FF2B5EF4-FFF2-40B4-BE49-F238E27FC236}">
                <a16:creationId xmlns:a16="http://schemas.microsoft.com/office/drawing/2014/main" id="{11E1BC80-37F7-44DD-8D51-4BBDA5D8B3C5}"/>
              </a:ext>
            </a:extLst>
          </p:cNvPr>
          <p:cNvSpPr txBox="1"/>
          <p:nvPr/>
        </p:nvSpPr>
        <p:spPr>
          <a:xfrm>
            <a:off x="5607698" y="5085286"/>
            <a:ext cx="2230018" cy="307777"/>
          </a:xfrm>
          <a:prstGeom prst="rect">
            <a:avLst/>
          </a:prstGeom>
          <a:noFill/>
        </p:spPr>
        <p:txBody>
          <a:bodyPr wrap="square" rtlCol="0">
            <a:spAutoFit/>
          </a:bodyPr>
          <a:lstStyle/>
          <a:p>
            <a:r>
              <a:rPr lang="en-US" sz="1400" dirty="0">
                <a:solidFill>
                  <a:srgbClr val="FFFF00"/>
                </a:solidFill>
              </a:rPr>
              <a:t>List of Conversion Functions</a:t>
            </a:r>
          </a:p>
        </p:txBody>
      </p:sp>
    </p:spTree>
    <p:extLst>
      <p:ext uri="{BB962C8B-B14F-4D97-AF65-F5344CB8AC3E}">
        <p14:creationId xmlns:p14="http://schemas.microsoft.com/office/powerpoint/2010/main" val="350478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78E2E-5442-49A2-8A8A-FE4BBD91374F}"/>
              </a:ext>
            </a:extLst>
          </p:cNvPr>
          <p:cNvSpPr>
            <a:spLocks noGrp="1"/>
          </p:cNvSpPr>
          <p:nvPr>
            <p:ph type="title"/>
          </p:nvPr>
        </p:nvSpPr>
        <p:spPr>
          <a:xfrm>
            <a:off x="382555" y="122530"/>
            <a:ext cx="10692881" cy="651912"/>
          </a:xfrm>
        </p:spPr>
        <p:txBody>
          <a:bodyPr>
            <a:normAutofit fontScale="90000"/>
          </a:bodyPr>
          <a:lstStyle/>
          <a:p>
            <a:r>
              <a:rPr lang="en-US" dirty="0">
                <a:solidFill>
                  <a:schemeClr val="bg1"/>
                </a:solidFill>
              </a:rPr>
              <a:t>Exercise – Data Types &amp; Type Conversions</a:t>
            </a:r>
          </a:p>
        </p:txBody>
      </p:sp>
      <p:sp>
        <p:nvSpPr>
          <p:cNvPr id="3" name="Content Placeholder 2">
            <a:extLst>
              <a:ext uri="{FF2B5EF4-FFF2-40B4-BE49-F238E27FC236}">
                <a16:creationId xmlns:a16="http://schemas.microsoft.com/office/drawing/2014/main" id="{648CC3F7-BAF4-4392-AB02-B4ED8463D2FE}"/>
              </a:ext>
            </a:extLst>
          </p:cNvPr>
          <p:cNvSpPr>
            <a:spLocks noGrp="1"/>
          </p:cNvSpPr>
          <p:nvPr>
            <p:ph idx="1"/>
          </p:nvPr>
        </p:nvSpPr>
        <p:spPr>
          <a:xfrm>
            <a:off x="382556" y="774442"/>
            <a:ext cx="5225142" cy="5961028"/>
          </a:xfrm>
        </p:spPr>
        <p:txBody>
          <a:bodyPr>
            <a:normAutofit/>
          </a:bodyPr>
          <a:lstStyle/>
          <a:p>
            <a:pPr marL="0" indent="0">
              <a:buNone/>
            </a:pPr>
            <a:r>
              <a:rPr lang="en-US" dirty="0">
                <a:solidFill>
                  <a:srgbClr val="FFFF00"/>
                </a:solidFill>
              </a:rPr>
              <a:t>Write a basic calculator</a:t>
            </a:r>
          </a:p>
          <a:p>
            <a:pPr marL="0" indent="0">
              <a:buNone/>
            </a:pPr>
            <a:r>
              <a:rPr lang="en-US" sz="1400" dirty="0">
                <a:solidFill>
                  <a:schemeClr val="bg1"/>
                </a:solidFill>
              </a:rPr>
              <a:t>In this exercise you are to write a calculator program that will:</a:t>
            </a:r>
          </a:p>
          <a:p>
            <a:r>
              <a:rPr lang="en-US" sz="1400" dirty="0">
                <a:solidFill>
                  <a:schemeClr val="bg1"/>
                </a:solidFill>
              </a:rPr>
              <a:t>Accept input of a first number</a:t>
            </a:r>
          </a:p>
          <a:p>
            <a:r>
              <a:rPr lang="en-US" sz="1400" dirty="0">
                <a:solidFill>
                  <a:schemeClr val="bg1"/>
                </a:solidFill>
              </a:rPr>
              <a:t>Accept input of a second number</a:t>
            </a:r>
          </a:p>
          <a:p>
            <a:r>
              <a:rPr lang="en-US" sz="1400" dirty="0">
                <a:solidFill>
                  <a:schemeClr val="bg1"/>
                </a:solidFill>
              </a:rPr>
              <a:t>Output the sum of the two numbers</a:t>
            </a:r>
          </a:p>
          <a:p>
            <a:pPr marL="0" indent="0">
              <a:buNone/>
            </a:pPr>
            <a:endParaRPr lang="en-US" sz="1400" dirty="0">
              <a:solidFill>
                <a:schemeClr val="bg1"/>
              </a:solidFill>
            </a:endParaRPr>
          </a:p>
          <a:p>
            <a:pPr marL="0" indent="0">
              <a:buNone/>
            </a:pPr>
            <a:r>
              <a:rPr lang="en-US" sz="1400" dirty="0">
                <a:solidFill>
                  <a:schemeClr val="bg1"/>
                </a:solidFill>
              </a:rPr>
              <a:t>Use what you’ve learned to this point to complete this exercise.</a:t>
            </a:r>
          </a:p>
          <a:p>
            <a:pPr marL="0" indent="0">
              <a:buNone/>
            </a:pPr>
            <a:endParaRPr lang="en-US" sz="1400" dirty="0">
              <a:solidFill>
                <a:schemeClr val="bg1"/>
              </a:solidFill>
            </a:endParaRPr>
          </a:p>
          <a:p>
            <a:pPr marL="0" indent="0">
              <a:buNone/>
            </a:pPr>
            <a:r>
              <a:rPr lang="en-US" sz="1400" dirty="0">
                <a:solidFill>
                  <a:schemeClr val="bg1"/>
                </a:solidFill>
              </a:rPr>
              <a:t>Take 10 minutes….</a:t>
            </a:r>
          </a:p>
          <a:p>
            <a:pPr marL="0" indent="0">
              <a:buNone/>
            </a:pPr>
            <a:endParaRPr lang="en-US" sz="1400" dirty="0">
              <a:solidFill>
                <a:schemeClr val="bg1"/>
              </a:solidFill>
            </a:endParaRPr>
          </a:p>
          <a:p>
            <a:pPr marL="0" indent="0">
              <a:buNone/>
            </a:pPr>
            <a:endParaRPr lang="en-US" sz="1400" dirty="0">
              <a:solidFill>
                <a:schemeClr val="bg1"/>
              </a:solidFill>
            </a:endParaRPr>
          </a:p>
        </p:txBody>
      </p:sp>
      <p:pic>
        <p:nvPicPr>
          <p:cNvPr id="5" name="Picture 4" descr="A screenshot of a computer&#10;&#10;Description automatically generated">
            <a:extLst>
              <a:ext uri="{FF2B5EF4-FFF2-40B4-BE49-F238E27FC236}">
                <a16:creationId xmlns:a16="http://schemas.microsoft.com/office/drawing/2014/main" id="{E9DDB792-ED20-4E14-9240-ABC5A55C75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0270" y="793104"/>
            <a:ext cx="6629319" cy="4077476"/>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5382F0CA-0CC7-408A-8BF6-95B63DE9F9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0269" y="793104"/>
            <a:ext cx="6629320" cy="4077476"/>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595F19D7-E031-4EFA-A5CB-C970344037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00269" y="811766"/>
            <a:ext cx="6629320" cy="4077476"/>
          </a:xfrm>
          <a:prstGeom prst="rect">
            <a:avLst/>
          </a:prstGeom>
        </p:spPr>
      </p:pic>
      <p:sp>
        <p:nvSpPr>
          <p:cNvPr id="14" name="TextBox 13">
            <a:extLst>
              <a:ext uri="{FF2B5EF4-FFF2-40B4-BE49-F238E27FC236}">
                <a16:creationId xmlns:a16="http://schemas.microsoft.com/office/drawing/2014/main" id="{8BA40585-EDFD-46DB-9F41-0A01B9B699DF}"/>
              </a:ext>
            </a:extLst>
          </p:cNvPr>
          <p:cNvSpPr txBox="1"/>
          <p:nvPr/>
        </p:nvSpPr>
        <p:spPr>
          <a:xfrm>
            <a:off x="382554" y="4990475"/>
            <a:ext cx="6201750" cy="1754326"/>
          </a:xfrm>
          <a:prstGeom prst="rect">
            <a:avLst/>
          </a:prstGeom>
          <a:noFill/>
        </p:spPr>
        <p:txBody>
          <a:bodyPr wrap="square" rtlCol="0">
            <a:spAutoFit/>
          </a:bodyPr>
          <a:lstStyle/>
          <a:p>
            <a:r>
              <a:rPr lang="en-US" dirty="0">
                <a:solidFill>
                  <a:schemeClr val="bg1">
                    <a:lumMod val="95000"/>
                  </a:schemeClr>
                </a:solidFill>
              </a:rPr>
              <a:t>Run your program again.  This time use the following values:</a:t>
            </a:r>
          </a:p>
          <a:p>
            <a:endParaRPr lang="en-US" dirty="0">
              <a:solidFill>
                <a:schemeClr val="bg1">
                  <a:lumMod val="95000"/>
                </a:schemeClr>
              </a:solidFill>
            </a:endParaRPr>
          </a:p>
          <a:p>
            <a:r>
              <a:rPr lang="en-US" dirty="0">
                <a:solidFill>
                  <a:schemeClr val="bg1">
                    <a:lumMod val="95000"/>
                  </a:schemeClr>
                </a:solidFill>
              </a:rPr>
              <a:t>First = 10.1</a:t>
            </a:r>
          </a:p>
          <a:p>
            <a:r>
              <a:rPr lang="en-US" dirty="0">
                <a:solidFill>
                  <a:schemeClr val="bg1">
                    <a:lumMod val="95000"/>
                  </a:schemeClr>
                </a:solidFill>
              </a:rPr>
              <a:t>Second = 20</a:t>
            </a:r>
          </a:p>
          <a:p>
            <a:endParaRPr lang="en-US" dirty="0">
              <a:solidFill>
                <a:schemeClr val="bg1">
                  <a:lumMod val="95000"/>
                </a:schemeClr>
              </a:solidFill>
            </a:endParaRPr>
          </a:p>
          <a:p>
            <a:r>
              <a:rPr lang="en-US" dirty="0">
                <a:solidFill>
                  <a:schemeClr val="bg1">
                    <a:lumMod val="95000"/>
                  </a:schemeClr>
                </a:solidFill>
              </a:rPr>
              <a:t>What was the result?</a:t>
            </a:r>
          </a:p>
        </p:txBody>
      </p:sp>
      <p:pic>
        <p:nvPicPr>
          <p:cNvPr id="16" name="Picture 15" descr="A screenshot of a computer&#10;&#10;Description automatically generated">
            <a:extLst>
              <a:ext uri="{FF2B5EF4-FFF2-40B4-BE49-F238E27FC236}">
                <a16:creationId xmlns:a16="http://schemas.microsoft.com/office/drawing/2014/main" id="{B7CE9EAD-F608-4BAF-A30A-ABD18E85D7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00269" y="785178"/>
            <a:ext cx="6629320" cy="4077476"/>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23B21725-31E2-4878-8CAA-35E17B85543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00270" y="793104"/>
            <a:ext cx="6629319" cy="4096138"/>
          </a:xfrm>
          <a:prstGeom prst="rect">
            <a:avLst/>
          </a:prstGeom>
        </p:spPr>
      </p:pic>
    </p:spTree>
    <p:extLst>
      <p:ext uri="{BB962C8B-B14F-4D97-AF65-F5344CB8AC3E}">
        <p14:creationId xmlns:p14="http://schemas.microsoft.com/office/powerpoint/2010/main" val="99972919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500" fill="hold"/>
                                        <p:tgtEl>
                                          <p:spTgt spid="14"/>
                                        </p:tgtEl>
                                        <p:attrNameLst>
                                          <p:attrName>ppt_w</p:attrName>
                                        </p:attrNameLst>
                                      </p:cBhvr>
                                      <p:tavLst>
                                        <p:tav tm="0">
                                          <p:val>
                                            <p:fltVal val="0"/>
                                          </p:val>
                                        </p:tav>
                                        <p:tav tm="100000">
                                          <p:val>
                                            <p:strVal val="#ppt_w"/>
                                          </p:val>
                                        </p:tav>
                                      </p:tavLst>
                                    </p:anim>
                                    <p:anim calcmode="lin" valueType="num">
                                      <p:cBhvr>
                                        <p:cTn id="29" dur="500" fill="hold"/>
                                        <p:tgtEl>
                                          <p:spTgt spid="14"/>
                                        </p:tgtEl>
                                        <p:attrNameLst>
                                          <p:attrName>ppt_h</p:attrName>
                                        </p:attrNameLst>
                                      </p:cBhvr>
                                      <p:tavLst>
                                        <p:tav tm="0">
                                          <p:val>
                                            <p:fltVal val="0"/>
                                          </p:val>
                                        </p:tav>
                                        <p:tav tm="100000">
                                          <p:val>
                                            <p:strVal val="#ppt_h"/>
                                          </p:val>
                                        </p:tav>
                                      </p:tavLst>
                                    </p:anim>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ppt_w</p:attrName>
                                        </p:attrNameLst>
                                      </p:cBhvr>
                                      <p:tavLst>
                                        <p:tav tm="0">
                                          <p:val>
                                            <p:fltVal val="0"/>
                                          </p:val>
                                        </p:tav>
                                        <p:tav tm="100000">
                                          <p:val>
                                            <p:strVal val="#ppt_w"/>
                                          </p:val>
                                        </p:tav>
                                      </p:tavLst>
                                    </p:anim>
                                    <p:anim calcmode="lin" valueType="num">
                                      <p:cBhvr>
                                        <p:cTn id="36" dur="500" fill="hold"/>
                                        <p:tgtEl>
                                          <p:spTgt spid="16"/>
                                        </p:tgtEl>
                                        <p:attrNameLst>
                                          <p:attrName>ppt_h</p:attrName>
                                        </p:attrNameLst>
                                      </p:cBhvr>
                                      <p:tavLst>
                                        <p:tav tm="0">
                                          <p:val>
                                            <p:fltVal val="0"/>
                                          </p:val>
                                        </p:tav>
                                        <p:tav tm="100000">
                                          <p:val>
                                            <p:strVal val="#ppt_h"/>
                                          </p:val>
                                        </p:tav>
                                      </p:tavLst>
                                    </p:anim>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78E2E-5442-49A2-8A8A-FE4BBD91374F}"/>
              </a:ext>
            </a:extLst>
          </p:cNvPr>
          <p:cNvSpPr>
            <a:spLocks noGrp="1"/>
          </p:cNvSpPr>
          <p:nvPr>
            <p:ph type="title"/>
          </p:nvPr>
        </p:nvSpPr>
        <p:spPr/>
        <p:txBody>
          <a:bodyPr/>
          <a:lstStyle/>
          <a:p>
            <a:r>
              <a:rPr lang="en-US" dirty="0">
                <a:solidFill>
                  <a:schemeClr val="bg1"/>
                </a:solidFill>
              </a:rPr>
              <a:t>Questions</a:t>
            </a:r>
          </a:p>
        </p:txBody>
      </p:sp>
      <p:sp>
        <p:nvSpPr>
          <p:cNvPr id="3" name="Content Placeholder 2">
            <a:extLst>
              <a:ext uri="{FF2B5EF4-FFF2-40B4-BE49-F238E27FC236}">
                <a16:creationId xmlns:a16="http://schemas.microsoft.com/office/drawing/2014/main" id="{648CC3F7-BAF4-4392-AB02-B4ED8463D2FE}"/>
              </a:ext>
            </a:extLst>
          </p:cNvPr>
          <p:cNvSpPr>
            <a:spLocks noGrp="1"/>
          </p:cNvSpPr>
          <p:nvPr>
            <p:ph idx="1"/>
          </p:nvPr>
        </p:nvSpPr>
        <p:spPr/>
        <p:txBody>
          <a:bodyPr>
            <a:normAutofit/>
          </a:bodyPr>
          <a:lstStyle/>
          <a:p>
            <a:pPr marL="0" indent="0">
              <a:buNone/>
            </a:pPr>
            <a:r>
              <a:rPr lang="en-US" dirty="0">
                <a:solidFill>
                  <a:srgbClr val="FFFF00"/>
                </a:solidFill>
              </a:rPr>
              <a:t>????</a:t>
            </a:r>
          </a:p>
          <a:p>
            <a:pPr marL="0" indent="0">
              <a:buNone/>
            </a:pPr>
            <a:endParaRPr lang="en-US" sz="1400" dirty="0">
              <a:solidFill>
                <a:srgbClr val="FFFF00"/>
              </a:solidFill>
            </a:endParaRPr>
          </a:p>
          <a:p>
            <a:pPr marL="0" indent="0">
              <a:buNone/>
            </a:pPr>
            <a:endParaRPr lang="en-US" sz="1400" dirty="0">
              <a:solidFill>
                <a:srgbClr val="FFFF00"/>
              </a:solidFill>
            </a:endParaRPr>
          </a:p>
          <a:p>
            <a:pPr marL="0" indent="0">
              <a:buNone/>
            </a:pPr>
            <a:endParaRPr lang="en-US" sz="1400" dirty="0">
              <a:solidFill>
                <a:srgbClr val="FFFF00"/>
              </a:solidFill>
            </a:endParaRPr>
          </a:p>
          <a:p>
            <a:pPr marL="0" indent="0">
              <a:buNone/>
            </a:pPr>
            <a:endParaRPr lang="en-US" sz="1400" dirty="0">
              <a:solidFill>
                <a:srgbClr val="FFFF00"/>
              </a:solidFill>
            </a:endParaRPr>
          </a:p>
          <a:p>
            <a:pPr marL="0" indent="0">
              <a:buNone/>
            </a:pPr>
            <a:endParaRPr lang="en-US" sz="1400" dirty="0">
              <a:solidFill>
                <a:srgbClr val="FFFF00"/>
              </a:solidFill>
            </a:endParaRPr>
          </a:p>
          <a:p>
            <a:pPr marL="0" indent="0">
              <a:buNone/>
            </a:pPr>
            <a:endParaRPr lang="en-US" sz="1400" dirty="0">
              <a:solidFill>
                <a:srgbClr val="FFFF00"/>
              </a:solidFill>
            </a:endParaRPr>
          </a:p>
          <a:p>
            <a:pPr marL="0" indent="0">
              <a:buNone/>
            </a:pPr>
            <a:r>
              <a:rPr lang="en-US" dirty="0">
                <a:solidFill>
                  <a:srgbClr val="FFFF00"/>
                </a:solidFill>
              </a:rPr>
              <a:t>Python Resources</a:t>
            </a:r>
          </a:p>
          <a:p>
            <a:r>
              <a:rPr lang="en-US" sz="1400" dirty="0">
                <a:solidFill>
                  <a:schemeClr val="bg1"/>
                </a:solidFill>
              </a:rPr>
              <a:t>Python Documentation - </a:t>
            </a:r>
            <a:r>
              <a:rPr lang="en-US" sz="1400" dirty="0">
                <a:solidFill>
                  <a:schemeClr val="bg1"/>
                </a:solidFill>
                <a:hlinkClick r:id="rId2"/>
              </a:rPr>
              <a:t>https://www.python.org/doc/</a:t>
            </a:r>
            <a:r>
              <a:rPr lang="en-US" sz="1400" dirty="0">
                <a:solidFill>
                  <a:schemeClr val="bg1"/>
                </a:solidFill>
              </a:rPr>
              <a:t> </a:t>
            </a:r>
          </a:p>
          <a:p>
            <a:r>
              <a:rPr lang="en-US" sz="1400" dirty="0">
                <a:solidFill>
                  <a:schemeClr val="bg1"/>
                </a:solidFill>
              </a:rPr>
              <a:t>W3 Schools - </a:t>
            </a:r>
            <a:r>
              <a:rPr lang="en-US" sz="1400" dirty="0">
                <a:solidFill>
                  <a:srgbClr val="FFFF00"/>
                </a:solidFill>
                <a:hlinkClick r:id="rId3"/>
              </a:rPr>
              <a:t>https://www.w3schools.com/python/</a:t>
            </a:r>
            <a:r>
              <a:rPr lang="en-US" sz="1400" dirty="0">
                <a:solidFill>
                  <a:srgbClr val="FFFF00"/>
                </a:solidFill>
              </a:rPr>
              <a:t> </a:t>
            </a:r>
          </a:p>
          <a:p>
            <a:pPr marL="0" indent="0">
              <a:buNone/>
            </a:pPr>
            <a:endParaRPr lang="en-US" sz="1400" dirty="0">
              <a:solidFill>
                <a:srgbClr val="FFFF00"/>
              </a:solidFill>
            </a:endParaRPr>
          </a:p>
          <a:p>
            <a:pPr marL="0" indent="0">
              <a:buNone/>
            </a:pPr>
            <a:endParaRPr lang="en-US" sz="1400" dirty="0">
              <a:solidFill>
                <a:srgbClr val="FFFF00"/>
              </a:solidFill>
            </a:endParaRPr>
          </a:p>
        </p:txBody>
      </p:sp>
    </p:spTree>
    <p:extLst>
      <p:ext uri="{BB962C8B-B14F-4D97-AF65-F5344CB8AC3E}">
        <p14:creationId xmlns:p14="http://schemas.microsoft.com/office/powerpoint/2010/main" val="3988601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A942F-C43A-4E5B-99AA-321ED0B14E99}"/>
              </a:ext>
            </a:extLst>
          </p:cNvPr>
          <p:cNvSpPr>
            <a:spLocks noGrp="1"/>
          </p:cNvSpPr>
          <p:nvPr>
            <p:ph type="title"/>
          </p:nvPr>
        </p:nvSpPr>
        <p:spPr>
          <a:xfrm>
            <a:off x="1283677" y="118942"/>
            <a:ext cx="7309338" cy="854075"/>
          </a:xfrm>
          <a:ln>
            <a:noFill/>
          </a:ln>
        </p:spPr>
        <p:txBody>
          <a:bodyPr>
            <a:normAutofit/>
          </a:bodyPr>
          <a:lstStyle/>
          <a:p>
            <a:r>
              <a:rPr lang="en-US" dirty="0">
                <a:solidFill>
                  <a:schemeClr val="bg1"/>
                </a:solidFill>
              </a:rPr>
              <a:t>Agenda</a:t>
            </a:r>
          </a:p>
        </p:txBody>
      </p:sp>
      <p:sp>
        <p:nvSpPr>
          <p:cNvPr id="3" name="Content Placeholder 2">
            <a:extLst>
              <a:ext uri="{FF2B5EF4-FFF2-40B4-BE49-F238E27FC236}">
                <a16:creationId xmlns:a16="http://schemas.microsoft.com/office/drawing/2014/main" id="{172C2215-13D0-4504-BB4E-4FC7A702F08B}"/>
              </a:ext>
            </a:extLst>
          </p:cNvPr>
          <p:cNvSpPr>
            <a:spLocks noGrp="1"/>
          </p:cNvSpPr>
          <p:nvPr>
            <p:ph idx="1"/>
          </p:nvPr>
        </p:nvSpPr>
        <p:spPr>
          <a:xfrm>
            <a:off x="1283677" y="1205244"/>
            <a:ext cx="955431" cy="729065"/>
          </a:xfrm>
        </p:spPr>
        <p:txBody>
          <a:bodyPr>
            <a:normAutofit fontScale="55000" lnSpcReduction="20000"/>
          </a:bodyPr>
          <a:lstStyle/>
          <a:p>
            <a:pPr marL="0" indent="0">
              <a:buNone/>
            </a:pPr>
            <a:r>
              <a:rPr lang="en-US" sz="9300" b="1" dirty="0">
                <a:solidFill>
                  <a:srgbClr val="FFFF00"/>
                </a:solidFill>
                <a:latin typeface="Arial" panose="020B0604020202020204" pitchFamily="34" charset="0"/>
                <a:cs typeface="Arial" panose="020B0604020202020204" pitchFamily="34" charset="0"/>
              </a:rPr>
              <a:t>01</a:t>
            </a:r>
            <a:endParaRPr lang="en-US" sz="1600" dirty="0">
              <a:solidFill>
                <a:schemeClr val="bg1"/>
              </a:solidFill>
            </a:endParaRPr>
          </a:p>
        </p:txBody>
      </p:sp>
      <p:cxnSp>
        <p:nvCxnSpPr>
          <p:cNvPr id="5" name="Straight Connector 4">
            <a:extLst>
              <a:ext uri="{FF2B5EF4-FFF2-40B4-BE49-F238E27FC236}">
                <a16:creationId xmlns:a16="http://schemas.microsoft.com/office/drawing/2014/main" id="{3DBF7EEB-82D6-4F98-9177-6A203E58ED37}"/>
              </a:ext>
            </a:extLst>
          </p:cNvPr>
          <p:cNvCxnSpPr>
            <a:cxnSpLocks/>
          </p:cNvCxnSpPr>
          <p:nvPr/>
        </p:nvCxnSpPr>
        <p:spPr>
          <a:xfrm>
            <a:off x="1283677" y="2389833"/>
            <a:ext cx="7309338" cy="0"/>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53FEDDE-3225-47FD-84FF-01B2A739612D}"/>
              </a:ext>
            </a:extLst>
          </p:cNvPr>
          <p:cNvSpPr txBox="1"/>
          <p:nvPr/>
        </p:nvSpPr>
        <p:spPr>
          <a:xfrm>
            <a:off x="2086707" y="1041122"/>
            <a:ext cx="6506307" cy="1231106"/>
          </a:xfrm>
          <a:prstGeom prst="rect">
            <a:avLst/>
          </a:prstGeom>
          <a:noFill/>
        </p:spPr>
        <p:txBody>
          <a:bodyPr wrap="square" rtlCol="0">
            <a:spAutoFit/>
          </a:bodyPr>
          <a:lstStyle/>
          <a:p>
            <a:r>
              <a:rPr lang="en-US" b="1" dirty="0">
                <a:solidFill>
                  <a:srgbClr val="FFFF00"/>
                </a:solidFill>
                <a:latin typeface="Arial" panose="020B0604020202020204" pitchFamily="34" charset="0"/>
                <a:cs typeface="Arial" panose="020B0604020202020204" pitchFamily="34" charset="0"/>
              </a:rPr>
              <a:t>Day 1</a:t>
            </a:r>
          </a:p>
          <a:p>
            <a:pPr marL="285750" indent="-285750">
              <a:buFont typeface="Arial" panose="020B0604020202020204" pitchFamily="34" charset="0"/>
              <a:buChar char="•"/>
            </a:pPr>
            <a:r>
              <a:rPr lang="en-US" sz="1400" b="1" dirty="0">
                <a:solidFill>
                  <a:schemeClr val="bg1"/>
                </a:solidFill>
              </a:rPr>
              <a:t>Your first python program</a:t>
            </a:r>
          </a:p>
          <a:p>
            <a:pPr marL="285750" indent="-285750">
              <a:buFont typeface="Arial" panose="020B0604020202020204" pitchFamily="34" charset="0"/>
              <a:buChar char="•"/>
            </a:pPr>
            <a:r>
              <a:rPr lang="en-US" sz="1400" b="1" dirty="0">
                <a:solidFill>
                  <a:schemeClr val="bg1"/>
                </a:solidFill>
              </a:rPr>
              <a:t>Working with variables</a:t>
            </a:r>
          </a:p>
          <a:p>
            <a:pPr marL="285750" indent="-285750">
              <a:buFont typeface="Arial" panose="020B0604020202020204" pitchFamily="34" charset="0"/>
              <a:buChar char="•"/>
            </a:pPr>
            <a:r>
              <a:rPr lang="en-US" sz="1400" b="1" dirty="0">
                <a:solidFill>
                  <a:schemeClr val="bg1"/>
                </a:solidFill>
              </a:rPr>
              <a:t>Getting user input</a:t>
            </a:r>
          </a:p>
          <a:p>
            <a:pPr marL="285750" indent="-285750">
              <a:buFont typeface="Arial" panose="020B0604020202020204" pitchFamily="34" charset="0"/>
              <a:buChar char="•"/>
            </a:pPr>
            <a:r>
              <a:rPr lang="en-US" sz="1400" b="1" dirty="0">
                <a:solidFill>
                  <a:schemeClr val="bg1"/>
                </a:solidFill>
              </a:rPr>
              <a:t>Data types and type conversions</a:t>
            </a:r>
          </a:p>
        </p:txBody>
      </p:sp>
      <p:sp>
        <p:nvSpPr>
          <p:cNvPr id="24" name="Content Placeholder 2">
            <a:extLst>
              <a:ext uri="{FF2B5EF4-FFF2-40B4-BE49-F238E27FC236}">
                <a16:creationId xmlns:a16="http://schemas.microsoft.com/office/drawing/2014/main" id="{682AEA7B-C255-4BF1-AEF3-E0339ED656DC}"/>
              </a:ext>
            </a:extLst>
          </p:cNvPr>
          <p:cNvSpPr txBox="1">
            <a:spLocks/>
          </p:cNvSpPr>
          <p:nvPr/>
        </p:nvSpPr>
        <p:spPr>
          <a:xfrm>
            <a:off x="1271955" y="2627082"/>
            <a:ext cx="955431" cy="729065"/>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9300" b="1" dirty="0">
                <a:solidFill>
                  <a:srgbClr val="FFFF00"/>
                </a:solidFill>
                <a:latin typeface="Arial" panose="020B0604020202020204" pitchFamily="34" charset="0"/>
                <a:cs typeface="Arial" panose="020B0604020202020204" pitchFamily="34" charset="0"/>
              </a:rPr>
              <a:t>02</a:t>
            </a:r>
            <a:endParaRPr lang="en-US" sz="1600" dirty="0">
              <a:solidFill>
                <a:schemeClr val="bg1"/>
              </a:solidFill>
            </a:endParaRPr>
          </a:p>
        </p:txBody>
      </p:sp>
      <p:cxnSp>
        <p:nvCxnSpPr>
          <p:cNvPr id="25" name="Straight Connector 24">
            <a:extLst>
              <a:ext uri="{FF2B5EF4-FFF2-40B4-BE49-F238E27FC236}">
                <a16:creationId xmlns:a16="http://schemas.microsoft.com/office/drawing/2014/main" id="{A57BFFFE-1197-40F6-B329-B0689279B9E8}"/>
              </a:ext>
            </a:extLst>
          </p:cNvPr>
          <p:cNvCxnSpPr>
            <a:cxnSpLocks/>
          </p:cNvCxnSpPr>
          <p:nvPr/>
        </p:nvCxnSpPr>
        <p:spPr>
          <a:xfrm>
            <a:off x="1271955" y="3426485"/>
            <a:ext cx="7309338" cy="0"/>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21CEB5E-4025-4068-948D-2301D44AE665}"/>
              </a:ext>
            </a:extLst>
          </p:cNvPr>
          <p:cNvSpPr txBox="1"/>
          <p:nvPr/>
        </p:nvSpPr>
        <p:spPr>
          <a:xfrm>
            <a:off x="2074985" y="2462960"/>
            <a:ext cx="6506307" cy="723275"/>
          </a:xfrm>
          <a:prstGeom prst="rect">
            <a:avLst/>
          </a:prstGeom>
          <a:noFill/>
        </p:spPr>
        <p:txBody>
          <a:bodyPr wrap="square" rtlCol="0">
            <a:spAutoFit/>
          </a:bodyPr>
          <a:lstStyle/>
          <a:p>
            <a:r>
              <a:rPr lang="en-US" dirty="0">
                <a:solidFill>
                  <a:srgbClr val="FFFF00"/>
                </a:solidFill>
                <a:latin typeface="Arial" panose="020B0604020202020204" pitchFamily="34" charset="0"/>
                <a:cs typeface="Arial" panose="020B0604020202020204" pitchFamily="34" charset="0"/>
              </a:rPr>
              <a:t>Sample Text</a:t>
            </a:r>
          </a:p>
          <a:p>
            <a:endParaRPr lang="en-US" sz="900" dirty="0"/>
          </a:p>
          <a:p>
            <a:r>
              <a:rPr lang="en-US" sz="1400" dirty="0">
                <a:solidFill>
                  <a:schemeClr val="bg1"/>
                </a:solidFill>
              </a:rPr>
              <a:t>This is an agenda item that will be used as a template for all other agenda items.</a:t>
            </a:r>
          </a:p>
        </p:txBody>
      </p:sp>
      <p:sp>
        <p:nvSpPr>
          <p:cNvPr id="27" name="Content Placeholder 2">
            <a:extLst>
              <a:ext uri="{FF2B5EF4-FFF2-40B4-BE49-F238E27FC236}">
                <a16:creationId xmlns:a16="http://schemas.microsoft.com/office/drawing/2014/main" id="{AA8F831E-99B0-4FFD-B4CE-E2C557E4EE8F}"/>
              </a:ext>
            </a:extLst>
          </p:cNvPr>
          <p:cNvSpPr txBox="1">
            <a:spLocks/>
          </p:cNvSpPr>
          <p:nvPr/>
        </p:nvSpPr>
        <p:spPr>
          <a:xfrm>
            <a:off x="1275061" y="4384349"/>
            <a:ext cx="955431" cy="729065"/>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9300" b="1" dirty="0">
                <a:solidFill>
                  <a:srgbClr val="FFFF00"/>
                </a:solidFill>
                <a:latin typeface="Arial" panose="020B0604020202020204" pitchFamily="34" charset="0"/>
                <a:cs typeface="Arial" panose="020B0604020202020204" pitchFamily="34" charset="0"/>
              </a:rPr>
              <a:t>03</a:t>
            </a:r>
            <a:endParaRPr lang="en-US" sz="1600" dirty="0">
              <a:solidFill>
                <a:schemeClr val="bg1"/>
              </a:solidFill>
            </a:endParaRPr>
          </a:p>
        </p:txBody>
      </p:sp>
      <p:cxnSp>
        <p:nvCxnSpPr>
          <p:cNvPr id="28" name="Straight Connector 27">
            <a:extLst>
              <a:ext uri="{FF2B5EF4-FFF2-40B4-BE49-F238E27FC236}">
                <a16:creationId xmlns:a16="http://schemas.microsoft.com/office/drawing/2014/main" id="{E9020872-87B5-4FF2-AE82-B41A6BAB60C3}"/>
              </a:ext>
            </a:extLst>
          </p:cNvPr>
          <p:cNvCxnSpPr>
            <a:cxnSpLocks/>
          </p:cNvCxnSpPr>
          <p:nvPr/>
        </p:nvCxnSpPr>
        <p:spPr>
          <a:xfrm>
            <a:off x="1275061" y="5183752"/>
            <a:ext cx="7309338" cy="0"/>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F0DAE2E-073A-426E-83DC-E05DC4D4ACCE}"/>
              </a:ext>
            </a:extLst>
          </p:cNvPr>
          <p:cNvSpPr txBox="1"/>
          <p:nvPr/>
        </p:nvSpPr>
        <p:spPr>
          <a:xfrm>
            <a:off x="2078091" y="4220227"/>
            <a:ext cx="6506307" cy="723275"/>
          </a:xfrm>
          <a:prstGeom prst="rect">
            <a:avLst/>
          </a:prstGeom>
          <a:noFill/>
        </p:spPr>
        <p:txBody>
          <a:bodyPr wrap="square" rtlCol="0">
            <a:spAutoFit/>
          </a:bodyPr>
          <a:lstStyle/>
          <a:p>
            <a:r>
              <a:rPr lang="en-US" dirty="0">
                <a:solidFill>
                  <a:srgbClr val="FFFF00"/>
                </a:solidFill>
                <a:latin typeface="Arial" panose="020B0604020202020204" pitchFamily="34" charset="0"/>
                <a:cs typeface="Arial" panose="020B0604020202020204" pitchFamily="34" charset="0"/>
              </a:rPr>
              <a:t>Sample Text</a:t>
            </a:r>
          </a:p>
          <a:p>
            <a:endParaRPr lang="en-US" sz="900" dirty="0"/>
          </a:p>
          <a:p>
            <a:r>
              <a:rPr lang="en-US" sz="1400" dirty="0">
                <a:solidFill>
                  <a:schemeClr val="bg1"/>
                </a:solidFill>
              </a:rPr>
              <a:t>This is an agenda item that will be used as a template for all other agenda items.</a:t>
            </a:r>
          </a:p>
        </p:txBody>
      </p:sp>
    </p:spTree>
    <p:extLst>
      <p:ext uri="{BB962C8B-B14F-4D97-AF65-F5344CB8AC3E}">
        <p14:creationId xmlns:p14="http://schemas.microsoft.com/office/powerpoint/2010/main" val="2712983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78E2E-5442-49A2-8A8A-FE4BBD91374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48CC3F7-BAF4-4392-AB02-B4ED8463D2FE}"/>
              </a:ext>
            </a:extLst>
          </p:cNvPr>
          <p:cNvSpPr>
            <a:spLocks noGrp="1"/>
          </p:cNvSpPr>
          <p:nvPr>
            <p:ph idx="1"/>
          </p:nvPr>
        </p:nvSpPr>
        <p:spPr/>
        <p:txBody>
          <a:bodyPr>
            <a:normAutofit fontScale="55000" lnSpcReduction="20000"/>
          </a:bodyPr>
          <a:lstStyle/>
          <a:p>
            <a:pPr marL="0" indent="0">
              <a:buNone/>
            </a:pPr>
            <a:r>
              <a:rPr lang="en-US" sz="2800" dirty="0">
                <a:solidFill>
                  <a:schemeClr val="bg1"/>
                </a:solidFill>
              </a:rPr>
              <a:t>01 Setting Up your Dev Environment</a:t>
            </a:r>
          </a:p>
          <a:p>
            <a:pPr marL="0" indent="0">
              <a:buNone/>
            </a:pPr>
            <a:r>
              <a:rPr lang="en-US" sz="2800" dirty="0">
                <a:solidFill>
                  <a:schemeClr val="bg1"/>
                </a:solidFill>
              </a:rPr>
              <a:t>02 Your First Python Program</a:t>
            </a:r>
          </a:p>
          <a:p>
            <a:pPr marL="0" indent="0">
              <a:buNone/>
            </a:pPr>
            <a:r>
              <a:rPr lang="en-US" sz="2800" dirty="0">
                <a:solidFill>
                  <a:schemeClr val="bg1"/>
                </a:solidFill>
              </a:rPr>
              <a:t>03 Getting Input from a User</a:t>
            </a:r>
          </a:p>
          <a:p>
            <a:pPr marL="0" indent="0">
              <a:buNone/>
            </a:pPr>
            <a:r>
              <a:rPr lang="en-US" sz="2800" dirty="0">
                <a:solidFill>
                  <a:schemeClr val="bg1"/>
                </a:solidFill>
              </a:rPr>
              <a:t>04 Working With Strings</a:t>
            </a:r>
          </a:p>
          <a:p>
            <a:pPr marL="0" indent="0">
              <a:buNone/>
            </a:pPr>
            <a:r>
              <a:rPr lang="en-US" sz="2800" dirty="0">
                <a:solidFill>
                  <a:schemeClr val="bg1"/>
                </a:solidFill>
              </a:rPr>
              <a:t>05 Working With Operators</a:t>
            </a:r>
          </a:p>
          <a:p>
            <a:pPr marL="0" indent="0">
              <a:buNone/>
            </a:pPr>
            <a:r>
              <a:rPr lang="en-US" sz="2800" dirty="0">
                <a:solidFill>
                  <a:schemeClr val="bg1"/>
                </a:solidFill>
              </a:rPr>
              <a:t>06 If Statements</a:t>
            </a:r>
          </a:p>
          <a:p>
            <a:pPr marL="0" indent="0">
              <a:buNone/>
            </a:pPr>
            <a:r>
              <a:rPr lang="en-US" sz="2800" dirty="0">
                <a:solidFill>
                  <a:schemeClr val="bg1"/>
                </a:solidFill>
              </a:rPr>
              <a:t>07 While Loops</a:t>
            </a:r>
          </a:p>
          <a:p>
            <a:pPr marL="0" indent="0">
              <a:buNone/>
            </a:pPr>
            <a:r>
              <a:rPr lang="en-US" sz="2800" dirty="0">
                <a:solidFill>
                  <a:schemeClr val="bg1"/>
                </a:solidFill>
              </a:rPr>
              <a:t>08 Lists</a:t>
            </a:r>
          </a:p>
          <a:p>
            <a:pPr marL="0" indent="0">
              <a:buNone/>
            </a:pPr>
            <a:r>
              <a:rPr lang="en-US" sz="2800" dirty="0">
                <a:solidFill>
                  <a:schemeClr val="bg1"/>
                </a:solidFill>
              </a:rPr>
              <a:t>09 For Loops</a:t>
            </a:r>
          </a:p>
          <a:p>
            <a:pPr marL="0" indent="0">
              <a:buNone/>
            </a:pPr>
            <a:r>
              <a:rPr lang="en-US" sz="2800" dirty="0">
                <a:solidFill>
                  <a:schemeClr val="bg1"/>
                </a:solidFill>
              </a:rPr>
              <a:t>10 Range Function</a:t>
            </a:r>
          </a:p>
          <a:p>
            <a:pPr marL="0" indent="0">
              <a:buNone/>
            </a:pPr>
            <a:r>
              <a:rPr lang="en-US" sz="2800" dirty="0">
                <a:solidFill>
                  <a:schemeClr val="bg1"/>
                </a:solidFill>
              </a:rPr>
              <a:t>11 Tuples/Dictionaries</a:t>
            </a:r>
          </a:p>
          <a:p>
            <a:pPr marL="0" indent="0">
              <a:buNone/>
            </a:pPr>
            <a:r>
              <a:rPr lang="en-US" sz="2800" dirty="0">
                <a:solidFill>
                  <a:schemeClr val="bg1"/>
                </a:solidFill>
              </a:rPr>
              <a:t>12 File IO</a:t>
            </a:r>
          </a:p>
          <a:p>
            <a:pPr marL="0" indent="0">
              <a:buNone/>
            </a:pPr>
            <a:r>
              <a:rPr lang="en-US" sz="2800" dirty="0">
                <a:solidFill>
                  <a:schemeClr val="bg1"/>
                </a:solidFill>
              </a:rPr>
              <a:t>13 Functions</a:t>
            </a:r>
          </a:p>
          <a:p>
            <a:pPr marL="0" indent="0">
              <a:buNone/>
            </a:pPr>
            <a:r>
              <a:rPr lang="en-US" sz="2800" dirty="0">
                <a:solidFill>
                  <a:schemeClr val="bg1"/>
                </a:solidFill>
              </a:rPr>
              <a:t>14 Error Handling</a:t>
            </a:r>
          </a:p>
          <a:p>
            <a:pPr marL="0" indent="0">
              <a:buNone/>
            </a:pPr>
            <a:endParaRPr lang="en-US" dirty="0"/>
          </a:p>
        </p:txBody>
      </p:sp>
    </p:spTree>
    <p:extLst>
      <p:ext uri="{BB962C8B-B14F-4D97-AF65-F5344CB8AC3E}">
        <p14:creationId xmlns:p14="http://schemas.microsoft.com/office/powerpoint/2010/main" val="2965999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78E2E-5442-49A2-8A8A-FE4BBD91374F}"/>
              </a:ext>
            </a:extLst>
          </p:cNvPr>
          <p:cNvSpPr>
            <a:spLocks noGrp="1"/>
          </p:cNvSpPr>
          <p:nvPr>
            <p:ph type="title"/>
          </p:nvPr>
        </p:nvSpPr>
        <p:spPr>
          <a:xfrm>
            <a:off x="838200" y="18256"/>
            <a:ext cx="10515600" cy="801142"/>
          </a:xfrm>
        </p:spPr>
        <p:txBody>
          <a:bodyPr/>
          <a:lstStyle/>
          <a:p>
            <a:r>
              <a:rPr lang="en-US" dirty="0">
                <a:solidFill>
                  <a:schemeClr val="bg1"/>
                </a:solidFill>
              </a:rPr>
              <a:t>Setting Up Your Development Environment</a:t>
            </a:r>
          </a:p>
        </p:txBody>
      </p:sp>
      <p:sp>
        <p:nvSpPr>
          <p:cNvPr id="3" name="Content Placeholder 2">
            <a:extLst>
              <a:ext uri="{FF2B5EF4-FFF2-40B4-BE49-F238E27FC236}">
                <a16:creationId xmlns:a16="http://schemas.microsoft.com/office/drawing/2014/main" id="{648CC3F7-BAF4-4392-AB02-B4ED8463D2FE}"/>
              </a:ext>
            </a:extLst>
          </p:cNvPr>
          <p:cNvSpPr>
            <a:spLocks noGrp="1"/>
          </p:cNvSpPr>
          <p:nvPr>
            <p:ph idx="1"/>
          </p:nvPr>
        </p:nvSpPr>
        <p:spPr>
          <a:xfrm>
            <a:off x="332509" y="819398"/>
            <a:ext cx="7169303" cy="5700155"/>
          </a:xfrm>
        </p:spPr>
        <p:txBody>
          <a:bodyPr>
            <a:normAutofit/>
          </a:bodyPr>
          <a:lstStyle/>
          <a:p>
            <a:pPr marL="0" indent="0">
              <a:buNone/>
            </a:pPr>
            <a:r>
              <a:rPr lang="en-US" b="1" dirty="0">
                <a:solidFill>
                  <a:srgbClr val="FFFF00"/>
                </a:solidFill>
              </a:rPr>
              <a:t>Installing Python</a:t>
            </a:r>
          </a:p>
          <a:p>
            <a:r>
              <a:rPr lang="en-US" sz="1600" dirty="0">
                <a:solidFill>
                  <a:schemeClr val="bg1"/>
                </a:solidFill>
              </a:rPr>
              <a:t>@Home visit </a:t>
            </a:r>
            <a:r>
              <a:rPr lang="en-US" sz="1600" dirty="0">
                <a:solidFill>
                  <a:schemeClr val="bg1"/>
                </a:solidFill>
                <a:hlinkClick r:id="rId2"/>
              </a:rPr>
              <a:t>https://www.python.org/</a:t>
            </a:r>
            <a:r>
              <a:rPr lang="en-US" sz="1600" dirty="0">
                <a:solidFill>
                  <a:schemeClr val="bg1"/>
                </a:solidFill>
              </a:rPr>
              <a:t> and download and install python</a:t>
            </a:r>
          </a:p>
          <a:p>
            <a:r>
              <a:rPr lang="en-US" sz="1600" dirty="0">
                <a:solidFill>
                  <a:schemeClr val="bg1"/>
                </a:solidFill>
              </a:rPr>
              <a:t>@JPMC visit </a:t>
            </a:r>
          </a:p>
          <a:p>
            <a:pPr lvl="1"/>
            <a:r>
              <a:rPr lang="en-US" sz="1200" dirty="0">
                <a:solidFill>
                  <a:schemeClr val="bg1"/>
                </a:solidFill>
                <a:hlinkClick r:id="rId3"/>
              </a:rPr>
              <a:t>http://go/software</a:t>
            </a:r>
            <a:r>
              <a:rPr lang="en-US" sz="1200" dirty="0">
                <a:solidFill>
                  <a:schemeClr val="bg1"/>
                </a:solidFill>
              </a:rPr>
              <a:t> then search for and install python OR</a:t>
            </a:r>
          </a:p>
          <a:p>
            <a:pPr lvl="1"/>
            <a:r>
              <a:rPr lang="en-US" sz="1200" dirty="0">
                <a:solidFill>
                  <a:schemeClr val="bg1"/>
                </a:solidFill>
                <a:hlinkClick r:id="rId4"/>
              </a:rPr>
              <a:t>http://go/devshell</a:t>
            </a:r>
            <a:r>
              <a:rPr lang="en-US" sz="1200" dirty="0">
                <a:solidFill>
                  <a:schemeClr val="bg1"/>
                </a:solidFill>
              </a:rPr>
              <a:t> and install (</a:t>
            </a:r>
            <a:r>
              <a:rPr lang="en-US" sz="1200" dirty="0" err="1">
                <a:solidFill>
                  <a:schemeClr val="bg1"/>
                </a:solidFill>
              </a:rPr>
              <a:t>devshell</a:t>
            </a:r>
            <a:r>
              <a:rPr lang="en-US" sz="1200" dirty="0">
                <a:solidFill>
                  <a:schemeClr val="bg1"/>
                </a:solidFill>
              </a:rPr>
              <a:t> must be installed first)</a:t>
            </a:r>
            <a:endParaRPr lang="en-US" sz="1600" dirty="0">
              <a:solidFill>
                <a:schemeClr val="bg1"/>
              </a:solidFill>
            </a:endParaRPr>
          </a:p>
          <a:p>
            <a:endParaRPr lang="en-US" sz="1600" dirty="0">
              <a:solidFill>
                <a:schemeClr val="bg1"/>
              </a:solidFill>
            </a:endParaRPr>
          </a:p>
          <a:p>
            <a:endParaRPr lang="en-US" sz="1600" dirty="0">
              <a:solidFill>
                <a:schemeClr val="bg1"/>
              </a:solidFill>
            </a:endParaRPr>
          </a:p>
          <a:p>
            <a:endParaRPr lang="en-US" sz="1600" dirty="0">
              <a:solidFill>
                <a:schemeClr val="bg1"/>
              </a:solidFill>
            </a:endParaRPr>
          </a:p>
          <a:p>
            <a:pPr marL="0" indent="0">
              <a:buNone/>
            </a:pPr>
            <a:r>
              <a:rPr lang="en-US" sz="2400" b="1" dirty="0">
                <a:solidFill>
                  <a:srgbClr val="FFFF00"/>
                </a:solidFill>
              </a:rPr>
              <a:t>Installing an IDE</a:t>
            </a:r>
          </a:p>
          <a:p>
            <a:r>
              <a:rPr lang="en-US" sz="1600" dirty="0">
                <a:solidFill>
                  <a:schemeClr val="bg1"/>
                </a:solidFill>
              </a:rPr>
              <a:t>Visual Studio Code – Lightweight IDE (</a:t>
            </a:r>
            <a:r>
              <a:rPr lang="en-US" sz="1600" dirty="0">
                <a:solidFill>
                  <a:schemeClr val="bg1"/>
                </a:solidFill>
                <a:hlinkClick r:id="rId3"/>
              </a:rPr>
              <a:t>http://go/software</a:t>
            </a:r>
            <a:r>
              <a:rPr lang="en-US" sz="1600" dirty="0">
                <a:solidFill>
                  <a:schemeClr val="bg1"/>
                </a:solidFill>
              </a:rPr>
              <a:t> ) then add </a:t>
            </a:r>
            <a:r>
              <a:rPr lang="en-US" sz="1600" dirty="0">
                <a:solidFill>
                  <a:schemeClr val="bg1"/>
                </a:solidFill>
                <a:hlinkClick r:id="rId5"/>
              </a:rPr>
              <a:t>Python extension by Microsoft</a:t>
            </a:r>
            <a:r>
              <a:rPr lang="en-US" sz="1600" dirty="0">
                <a:solidFill>
                  <a:schemeClr val="bg1"/>
                </a:solidFill>
              </a:rPr>
              <a:t> </a:t>
            </a:r>
          </a:p>
          <a:p>
            <a:r>
              <a:rPr lang="en-US" sz="1600" dirty="0">
                <a:solidFill>
                  <a:schemeClr val="bg1"/>
                </a:solidFill>
              </a:rPr>
              <a:t>IDEA IntelliJ – JPMC standard for Java (</a:t>
            </a:r>
            <a:r>
              <a:rPr lang="en-US" sz="1600" dirty="0">
                <a:solidFill>
                  <a:schemeClr val="bg1"/>
                </a:solidFill>
                <a:hlinkClick r:id="rId4"/>
              </a:rPr>
              <a:t>http://go/devshell</a:t>
            </a:r>
            <a:r>
              <a:rPr lang="en-US" sz="1600" dirty="0">
                <a:solidFill>
                  <a:schemeClr val="bg1"/>
                </a:solidFill>
              </a:rPr>
              <a:t> )</a:t>
            </a:r>
          </a:p>
          <a:p>
            <a:r>
              <a:rPr lang="en-US" sz="1600" dirty="0">
                <a:solidFill>
                  <a:schemeClr val="bg1"/>
                </a:solidFill>
              </a:rPr>
              <a:t>Visual Studio Full – JPMC standard for .NET (</a:t>
            </a:r>
            <a:r>
              <a:rPr lang="en-US" sz="1600" dirty="0">
                <a:solidFill>
                  <a:schemeClr val="bg1"/>
                </a:solidFill>
                <a:hlinkClick r:id="rId3"/>
              </a:rPr>
              <a:t>http://go/software</a:t>
            </a:r>
            <a:r>
              <a:rPr lang="en-US" sz="1600" dirty="0">
                <a:solidFill>
                  <a:schemeClr val="bg1"/>
                </a:solidFill>
              </a:rPr>
              <a:t> )</a:t>
            </a:r>
          </a:p>
          <a:p>
            <a:r>
              <a:rPr lang="en-US" sz="1600" dirty="0">
                <a:solidFill>
                  <a:schemeClr val="bg1"/>
                </a:solidFill>
              </a:rPr>
              <a:t>@Home – Install any of the following</a:t>
            </a:r>
          </a:p>
          <a:p>
            <a:pPr lvl="1"/>
            <a:r>
              <a:rPr lang="en-US" sz="1200" dirty="0">
                <a:solidFill>
                  <a:schemeClr val="bg1"/>
                </a:solidFill>
              </a:rPr>
              <a:t>VS Code (</a:t>
            </a:r>
            <a:r>
              <a:rPr lang="en-US" sz="1200" dirty="0">
                <a:solidFill>
                  <a:schemeClr val="bg1"/>
                </a:solidFill>
                <a:hlinkClick r:id="rId6"/>
              </a:rPr>
              <a:t>https://code.visualstudio.com/download</a:t>
            </a:r>
            <a:r>
              <a:rPr lang="en-US" sz="1200" dirty="0">
                <a:solidFill>
                  <a:schemeClr val="bg1"/>
                </a:solidFill>
              </a:rPr>
              <a:t> ) then add </a:t>
            </a:r>
            <a:r>
              <a:rPr lang="en-US" sz="1200" dirty="0">
                <a:solidFill>
                  <a:schemeClr val="bg1"/>
                </a:solidFill>
                <a:hlinkClick r:id="rId5"/>
              </a:rPr>
              <a:t>Python extension by Microsoft</a:t>
            </a:r>
            <a:r>
              <a:rPr lang="en-US" sz="1200" dirty="0">
                <a:solidFill>
                  <a:schemeClr val="bg1"/>
                </a:solidFill>
              </a:rPr>
              <a:t> </a:t>
            </a:r>
          </a:p>
          <a:p>
            <a:pPr lvl="1"/>
            <a:r>
              <a:rPr lang="en-US" sz="1200" dirty="0">
                <a:solidFill>
                  <a:schemeClr val="bg1"/>
                </a:solidFill>
              </a:rPr>
              <a:t>PyCharm Community (</a:t>
            </a:r>
            <a:r>
              <a:rPr lang="en-US" sz="1200" dirty="0">
                <a:solidFill>
                  <a:schemeClr val="bg1"/>
                </a:solidFill>
                <a:hlinkClick r:id="rId7"/>
              </a:rPr>
              <a:t>https://www.jetbrains.com/pycharm/download/#section=windows</a:t>
            </a:r>
            <a:r>
              <a:rPr lang="en-US" sz="1200" dirty="0">
                <a:solidFill>
                  <a:schemeClr val="bg1"/>
                </a:solidFill>
              </a:rPr>
              <a:t> )</a:t>
            </a:r>
          </a:p>
        </p:txBody>
      </p:sp>
      <p:pic>
        <p:nvPicPr>
          <p:cNvPr id="5" name="Picture 4" descr="A screenshot of a computer&#10;&#10;Description automatically generated">
            <a:extLst>
              <a:ext uri="{FF2B5EF4-FFF2-40B4-BE49-F238E27FC236}">
                <a16:creationId xmlns:a16="http://schemas.microsoft.com/office/drawing/2014/main" id="{7B628339-04D6-4A10-A317-05007137988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01812" y="1276598"/>
            <a:ext cx="4103885" cy="2715394"/>
          </a:xfrm>
          <a:prstGeom prst="rect">
            <a:avLst/>
          </a:prstGeom>
        </p:spPr>
      </p:pic>
      <p:sp>
        <p:nvSpPr>
          <p:cNvPr id="6" name="TextBox 5">
            <a:extLst>
              <a:ext uri="{FF2B5EF4-FFF2-40B4-BE49-F238E27FC236}">
                <a16:creationId xmlns:a16="http://schemas.microsoft.com/office/drawing/2014/main" id="{4D7835F7-4BEB-46EE-A045-FA5D9DDAAAF5}"/>
              </a:ext>
            </a:extLst>
          </p:cNvPr>
          <p:cNvSpPr txBox="1"/>
          <p:nvPr/>
        </p:nvSpPr>
        <p:spPr>
          <a:xfrm>
            <a:off x="7361853" y="976456"/>
            <a:ext cx="2332653" cy="307777"/>
          </a:xfrm>
          <a:prstGeom prst="rect">
            <a:avLst/>
          </a:prstGeom>
          <a:noFill/>
        </p:spPr>
        <p:txBody>
          <a:bodyPr wrap="square" rtlCol="0">
            <a:spAutoFit/>
          </a:bodyPr>
          <a:lstStyle/>
          <a:p>
            <a:r>
              <a:rPr lang="en-US" sz="1400" dirty="0" err="1">
                <a:solidFill>
                  <a:srgbClr val="FFFF00"/>
                </a:solidFill>
              </a:rPr>
              <a:t>Devshell</a:t>
            </a:r>
            <a:r>
              <a:rPr lang="en-US" sz="1400" dirty="0">
                <a:solidFill>
                  <a:srgbClr val="FFFF00"/>
                </a:solidFill>
              </a:rPr>
              <a:t> installation</a:t>
            </a:r>
          </a:p>
        </p:txBody>
      </p:sp>
    </p:spTree>
    <p:extLst>
      <p:ext uri="{BB962C8B-B14F-4D97-AF65-F5344CB8AC3E}">
        <p14:creationId xmlns:p14="http://schemas.microsoft.com/office/powerpoint/2010/main" val="4143273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78E2E-5442-49A2-8A8A-FE4BBD91374F}"/>
              </a:ext>
            </a:extLst>
          </p:cNvPr>
          <p:cNvSpPr>
            <a:spLocks noGrp="1"/>
          </p:cNvSpPr>
          <p:nvPr>
            <p:ph type="title"/>
          </p:nvPr>
        </p:nvSpPr>
        <p:spPr>
          <a:xfrm>
            <a:off x="332509" y="18256"/>
            <a:ext cx="11021291" cy="801142"/>
          </a:xfrm>
        </p:spPr>
        <p:txBody>
          <a:bodyPr/>
          <a:lstStyle/>
          <a:p>
            <a:r>
              <a:rPr lang="en-US" dirty="0">
                <a:solidFill>
                  <a:schemeClr val="bg1"/>
                </a:solidFill>
              </a:rPr>
              <a:t>Your First Python Program</a:t>
            </a:r>
          </a:p>
        </p:txBody>
      </p:sp>
      <p:sp>
        <p:nvSpPr>
          <p:cNvPr id="3" name="Content Placeholder 2">
            <a:extLst>
              <a:ext uri="{FF2B5EF4-FFF2-40B4-BE49-F238E27FC236}">
                <a16:creationId xmlns:a16="http://schemas.microsoft.com/office/drawing/2014/main" id="{648CC3F7-BAF4-4392-AB02-B4ED8463D2FE}"/>
              </a:ext>
            </a:extLst>
          </p:cNvPr>
          <p:cNvSpPr>
            <a:spLocks noGrp="1"/>
          </p:cNvSpPr>
          <p:nvPr>
            <p:ph idx="1"/>
          </p:nvPr>
        </p:nvSpPr>
        <p:spPr>
          <a:xfrm>
            <a:off x="332509" y="819398"/>
            <a:ext cx="11542816" cy="5700155"/>
          </a:xfrm>
        </p:spPr>
        <p:txBody>
          <a:bodyPr>
            <a:normAutofit/>
          </a:bodyPr>
          <a:lstStyle/>
          <a:p>
            <a:pPr marL="0" indent="0">
              <a:buNone/>
            </a:pPr>
            <a:r>
              <a:rPr lang="en-US" b="1" dirty="0">
                <a:solidFill>
                  <a:srgbClr val="FFFF00"/>
                </a:solidFill>
              </a:rPr>
              <a:t>The infamous “Hello World” program</a:t>
            </a:r>
          </a:p>
          <a:p>
            <a:pPr marL="0" indent="0">
              <a:buNone/>
            </a:pPr>
            <a:r>
              <a:rPr lang="en-US" sz="2000" b="0" i="1" dirty="0">
                <a:solidFill>
                  <a:srgbClr val="DCDCAA"/>
                </a:solidFill>
                <a:effectLst/>
                <a:latin typeface="Consolas" panose="020B0609020204030204" pitchFamily="49" charset="0"/>
              </a:rPr>
              <a:t>print</a:t>
            </a:r>
            <a:r>
              <a:rPr lang="en-US" sz="2000" b="0" i="1" dirty="0">
                <a:solidFill>
                  <a:srgbClr val="D4D4D4"/>
                </a:solidFill>
                <a:effectLst/>
                <a:latin typeface="Consolas" panose="020B0609020204030204" pitchFamily="49" charset="0"/>
              </a:rPr>
              <a:t>(</a:t>
            </a:r>
            <a:r>
              <a:rPr lang="en-US" sz="2000" b="0" i="1" dirty="0">
                <a:solidFill>
                  <a:srgbClr val="CE9178"/>
                </a:solidFill>
                <a:effectLst/>
                <a:latin typeface="Consolas" panose="020B0609020204030204" pitchFamily="49" charset="0"/>
              </a:rPr>
              <a:t>"hello world"</a:t>
            </a:r>
            <a:r>
              <a:rPr lang="en-US" sz="2000" b="0" i="1" dirty="0">
                <a:solidFill>
                  <a:srgbClr val="D4D4D4"/>
                </a:solidFill>
                <a:effectLst/>
                <a:latin typeface="Consolas" panose="020B0609020204030204" pitchFamily="49" charset="0"/>
              </a:rPr>
              <a:t>)</a:t>
            </a:r>
          </a:p>
          <a:p>
            <a:pPr marL="0" indent="0">
              <a:buNone/>
            </a:pPr>
            <a:endParaRPr lang="en-US" sz="1600" dirty="0">
              <a:solidFill>
                <a:schemeClr val="bg1"/>
              </a:solidFill>
            </a:endParaRPr>
          </a:p>
          <a:p>
            <a:pPr marL="0" indent="0">
              <a:buNone/>
            </a:pPr>
            <a:r>
              <a:rPr lang="en-US" sz="1600" b="1" dirty="0">
                <a:solidFill>
                  <a:schemeClr val="bg1"/>
                </a:solidFill>
              </a:rPr>
              <a:t>Print Function</a:t>
            </a:r>
          </a:p>
          <a:p>
            <a:pPr lvl="1"/>
            <a:r>
              <a:rPr lang="en-US" sz="1200" dirty="0">
                <a:solidFill>
                  <a:srgbClr val="FFFF00"/>
                </a:solidFill>
              </a:rPr>
              <a:t>Prints a string or sequence of characters (textual</a:t>
            </a:r>
          </a:p>
          <a:p>
            <a:pPr marL="457200" lvl="1" indent="0">
              <a:buNone/>
            </a:pPr>
            <a:r>
              <a:rPr lang="en-US" sz="1200" dirty="0">
                <a:solidFill>
                  <a:srgbClr val="FFFF00"/>
                </a:solidFill>
              </a:rPr>
              <a:t>data) to the screen.  When you work with string data, </a:t>
            </a:r>
          </a:p>
          <a:p>
            <a:pPr marL="457200" lvl="1" indent="0">
              <a:buNone/>
            </a:pPr>
            <a:r>
              <a:rPr lang="en-US" sz="1200" dirty="0">
                <a:solidFill>
                  <a:srgbClr val="FFFF00"/>
                </a:solidFill>
              </a:rPr>
              <a:t>always put the string inside quotes.</a:t>
            </a:r>
          </a:p>
          <a:p>
            <a:pPr marL="457200" lvl="1" indent="0">
              <a:buNone/>
            </a:pPr>
            <a:endParaRPr lang="en-US" sz="1200" dirty="0">
              <a:solidFill>
                <a:srgbClr val="FFFF00"/>
              </a:solidFill>
            </a:endParaRPr>
          </a:p>
          <a:p>
            <a:pPr lvl="1"/>
            <a:r>
              <a:rPr lang="en-US" sz="1200" dirty="0">
                <a:solidFill>
                  <a:srgbClr val="FFFF00"/>
                </a:solidFill>
              </a:rPr>
              <a:t>Print can also print objects.  Objects are converted</a:t>
            </a:r>
          </a:p>
          <a:p>
            <a:pPr marL="457200" lvl="1" indent="0">
              <a:buNone/>
            </a:pPr>
            <a:r>
              <a:rPr lang="en-US" sz="1200" dirty="0">
                <a:solidFill>
                  <a:srgbClr val="FFFF00"/>
                </a:solidFill>
              </a:rPr>
              <a:t>to a string before being written to the screen.</a:t>
            </a:r>
          </a:p>
          <a:p>
            <a:pPr marL="457200" lvl="1" indent="0">
              <a:buNone/>
            </a:pPr>
            <a:endParaRPr lang="en-US" sz="1200" dirty="0">
              <a:solidFill>
                <a:srgbClr val="FFFF00"/>
              </a:solidFill>
            </a:endParaRPr>
          </a:p>
          <a:p>
            <a:pPr marL="457200" lvl="1" indent="0">
              <a:buNone/>
            </a:pPr>
            <a:endParaRPr lang="en-US" sz="1200" dirty="0">
              <a:solidFill>
                <a:srgbClr val="FFFF00"/>
              </a:solidFill>
            </a:endParaRPr>
          </a:p>
          <a:p>
            <a:pPr marL="0" indent="0">
              <a:buNone/>
            </a:pPr>
            <a:r>
              <a:rPr lang="en-US" sz="1600" dirty="0">
                <a:solidFill>
                  <a:srgbClr val="FFFF00"/>
                </a:solidFill>
              </a:rPr>
              <a:t>As you learn more python the output you print to</a:t>
            </a:r>
            <a:br>
              <a:rPr lang="en-US" sz="1600" dirty="0">
                <a:solidFill>
                  <a:srgbClr val="FFFF00"/>
                </a:solidFill>
              </a:rPr>
            </a:br>
            <a:r>
              <a:rPr lang="en-US" sz="1600" dirty="0">
                <a:solidFill>
                  <a:srgbClr val="FFFF00"/>
                </a:solidFill>
              </a:rPr>
              <a:t>the screen gets more advanced.</a:t>
            </a:r>
          </a:p>
          <a:p>
            <a:endParaRPr lang="en-US" sz="1600" dirty="0">
              <a:solidFill>
                <a:srgbClr val="FFFF00"/>
              </a:solidFill>
            </a:endParaRPr>
          </a:p>
          <a:p>
            <a:endParaRPr lang="en-US" sz="1600" dirty="0">
              <a:solidFill>
                <a:schemeClr val="bg1"/>
              </a:solidFill>
            </a:endParaRPr>
          </a:p>
          <a:p>
            <a:endParaRPr lang="en-US" sz="1600" dirty="0">
              <a:solidFill>
                <a:schemeClr val="bg1"/>
              </a:solidFill>
            </a:endParaRPr>
          </a:p>
        </p:txBody>
      </p:sp>
      <p:pic>
        <p:nvPicPr>
          <p:cNvPr id="8" name="Picture 7" descr="A screenshot of a computer&#10;&#10;Description automatically generated with medium confidence">
            <a:extLst>
              <a:ext uri="{FF2B5EF4-FFF2-40B4-BE49-F238E27FC236}">
                <a16:creationId xmlns:a16="http://schemas.microsoft.com/office/drawing/2014/main" id="{84DB4BE4-72D6-42B0-B28D-4EE1294CC6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9463" y="1389976"/>
            <a:ext cx="6730028" cy="4078047"/>
          </a:xfrm>
          <a:prstGeom prst="rect">
            <a:avLst/>
          </a:prstGeom>
        </p:spPr>
      </p:pic>
    </p:spTree>
    <p:extLst>
      <p:ext uri="{BB962C8B-B14F-4D97-AF65-F5344CB8AC3E}">
        <p14:creationId xmlns:p14="http://schemas.microsoft.com/office/powerpoint/2010/main" val="4719449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78E2E-5442-49A2-8A8A-FE4BBD91374F}"/>
              </a:ext>
            </a:extLst>
          </p:cNvPr>
          <p:cNvSpPr>
            <a:spLocks noGrp="1"/>
          </p:cNvSpPr>
          <p:nvPr>
            <p:ph type="title"/>
          </p:nvPr>
        </p:nvSpPr>
        <p:spPr>
          <a:xfrm>
            <a:off x="838200" y="234398"/>
            <a:ext cx="10515600" cy="605259"/>
          </a:xfrm>
        </p:spPr>
        <p:txBody>
          <a:bodyPr>
            <a:normAutofit fontScale="90000"/>
          </a:bodyPr>
          <a:lstStyle/>
          <a:p>
            <a:r>
              <a:rPr lang="en-US" dirty="0">
                <a:solidFill>
                  <a:schemeClr val="bg1"/>
                </a:solidFill>
              </a:rPr>
              <a:t>Working With Variables</a:t>
            </a:r>
          </a:p>
        </p:txBody>
      </p:sp>
      <p:sp>
        <p:nvSpPr>
          <p:cNvPr id="3" name="Content Placeholder 2">
            <a:extLst>
              <a:ext uri="{FF2B5EF4-FFF2-40B4-BE49-F238E27FC236}">
                <a16:creationId xmlns:a16="http://schemas.microsoft.com/office/drawing/2014/main" id="{648CC3F7-BAF4-4392-AB02-B4ED8463D2FE}"/>
              </a:ext>
            </a:extLst>
          </p:cNvPr>
          <p:cNvSpPr>
            <a:spLocks noGrp="1"/>
          </p:cNvSpPr>
          <p:nvPr>
            <p:ph idx="1"/>
          </p:nvPr>
        </p:nvSpPr>
        <p:spPr>
          <a:xfrm>
            <a:off x="838200" y="839657"/>
            <a:ext cx="4778829" cy="5337306"/>
          </a:xfrm>
        </p:spPr>
        <p:txBody>
          <a:bodyPr>
            <a:normAutofit/>
          </a:bodyPr>
          <a:lstStyle/>
          <a:p>
            <a:pPr marL="0" indent="0">
              <a:buNone/>
            </a:pPr>
            <a:r>
              <a:rPr lang="en-US" dirty="0">
                <a:solidFill>
                  <a:srgbClr val="FFFF00"/>
                </a:solidFill>
              </a:rPr>
              <a:t>What are variables?</a:t>
            </a:r>
          </a:p>
          <a:p>
            <a:pPr marL="457200" lvl="1" indent="0">
              <a:buNone/>
            </a:pPr>
            <a:r>
              <a:rPr lang="en-US" sz="1400" dirty="0">
                <a:solidFill>
                  <a:schemeClr val="bg1"/>
                </a:solidFill>
              </a:rPr>
              <a:t>Variables are names used to hold one or more values. </a:t>
            </a:r>
            <a:br>
              <a:rPr lang="en-US" sz="1400" dirty="0">
                <a:solidFill>
                  <a:schemeClr val="bg1"/>
                </a:solidFill>
              </a:rPr>
            </a:br>
            <a:r>
              <a:rPr lang="en-US" sz="1400" dirty="0">
                <a:solidFill>
                  <a:schemeClr val="bg1"/>
                </a:solidFill>
              </a:rPr>
              <a:t>Instead of repeating these values in multiple places in your code, the variable can be used to hold values.</a:t>
            </a:r>
            <a:br>
              <a:rPr lang="en-US" sz="1400" dirty="0">
                <a:solidFill>
                  <a:schemeClr val="bg1"/>
                </a:solidFill>
              </a:rPr>
            </a:br>
            <a:br>
              <a:rPr lang="en-US" sz="1400" dirty="0">
                <a:solidFill>
                  <a:schemeClr val="bg1"/>
                </a:solidFill>
              </a:rPr>
            </a:br>
            <a:r>
              <a:rPr lang="en-US" sz="1400" dirty="0">
                <a:solidFill>
                  <a:schemeClr val="bg1"/>
                </a:solidFill>
              </a:rPr>
              <a:t>In python, variables are case-sensitive and must always be expressed in the same format that was used when the variable was defined.</a:t>
            </a:r>
          </a:p>
          <a:p>
            <a:pPr marL="0" indent="0">
              <a:buNone/>
            </a:pPr>
            <a:endParaRPr lang="en-US" sz="1400" dirty="0">
              <a:solidFill>
                <a:schemeClr val="bg1"/>
              </a:solidFill>
            </a:endParaRPr>
          </a:p>
          <a:p>
            <a:pPr marL="0" indent="0">
              <a:buNone/>
            </a:pPr>
            <a:r>
              <a:rPr lang="en-US" sz="1400" dirty="0">
                <a:solidFill>
                  <a:schemeClr val="bg1"/>
                </a:solidFill>
              </a:rPr>
              <a:t>Lets modify our hello world code…</a:t>
            </a:r>
          </a:p>
          <a:p>
            <a:pPr marL="0" indent="0">
              <a:buNone/>
            </a:pPr>
            <a:r>
              <a:rPr lang="en-US" sz="2000" b="0" i="1" dirty="0">
                <a:solidFill>
                  <a:srgbClr val="D4D4D4"/>
                </a:solidFill>
                <a:effectLst/>
                <a:latin typeface="Consolas" panose="020B0609020204030204" pitchFamily="49" charset="0"/>
              </a:rPr>
              <a:t>age = </a:t>
            </a:r>
            <a:r>
              <a:rPr lang="en-US" sz="2000" b="0" i="1" dirty="0">
                <a:solidFill>
                  <a:srgbClr val="B5CEA8"/>
                </a:solidFill>
                <a:effectLst/>
                <a:latin typeface="Consolas" panose="020B0609020204030204" pitchFamily="49" charset="0"/>
              </a:rPr>
              <a:t>20</a:t>
            </a:r>
            <a:br>
              <a:rPr lang="en-US" sz="2000" b="0" i="1" dirty="0">
                <a:solidFill>
                  <a:srgbClr val="B5CEA8"/>
                </a:solidFill>
                <a:effectLst/>
                <a:latin typeface="Consolas" panose="020B0609020204030204" pitchFamily="49" charset="0"/>
              </a:rPr>
            </a:br>
            <a:r>
              <a:rPr lang="en-US" sz="2000" b="0" i="1" dirty="0">
                <a:solidFill>
                  <a:srgbClr val="DCDCAA"/>
                </a:solidFill>
                <a:effectLst/>
                <a:latin typeface="Consolas" panose="020B0609020204030204" pitchFamily="49" charset="0"/>
              </a:rPr>
              <a:t>print</a:t>
            </a:r>
            <a:r>
              <a:rPr lang="en-US" sz="2000" b="0" i="1" dirty="0">
                <a:solidFill>
                  <a:srgbClr val="D4D4D4"/>
                </a:solidFill>
                <a:effectLst/>
                <a:latin typeface="Consolas" panose="020B0609020204030204" pitchFamily="49" charset="0"/>
              </a:rPr>
              <a:t>(age)</a:t>
            </a:r>
          </a:p>
          <a:p>
            <a:pPr marL="0" indent="0">
              <a:buNone/>
            </a:pPr>
            <a:endParaRPr lang="en-US" sz="1400" dirty="0">
              <a:solidFill>
                <a:schemeClr val="bg1"/>
              </a:solidFill>
            </a:endParaRPr>
          </a:p>
          <a:p>
            <a:pPr marL="0" indent="0">
              <a:buNone/>
            </a:pPr>
            <a:r>
              <a:rPr lang="en-US" dirty="0">
                <a:solidFill>
                  <a:srgbClr val="FFFF00"/>
                </a:solidFill>
              </a:rPr>
              <a:t>Results</a:t>
            </a:r>
            <a:endParaRPr lang="en-US" sz="1400" dirty="0">
              <a:solidFill>
                <a:schemeClr val="bg1"/>
              </a:solidFill>
            </a:endParaRPr>
          </a:p>
          <a:p>
            <a:r>
              <a:rPr lang="en-US" sz="1400" dirty="0">
                <a:solidFill>
                  <a:schemeClr val="bg1"/>
                </a:solidFill>
              </a:rPr>
              <a:t>The value 20 is stored in a variable named age.</a:t>
            </a:r>
          </a:p>
          <a:p>
            <a:r>
              <a:rPr lang="en-US" sz="1400" dirty="0">
                <a:solidFill>
                  <a:schemeClr val="bg1"/>
                </a:solidFill>
              </a:rPr>
              <a:t>The print function prints the value of the age variable.</a:t>
            </a:r>
          </a:p>
        </p:txBody>
      </p:sp>
      <p:pic>
        <p:nvPicPr>
          <p:cNvPr id="5" name="Picture 4" descr="A screenshot of a computer&#10;&#10;Description automatically generated with medium confidence">
            <a:extLst>
              <a:ext uri="{FF2B5EF4-FFF2-40B4-BE49-F238E27FC236}">
                <a16:creationId xmlns:a16="http://schemas.microsoft.com/office/drawing/2014/main" id="{3AFD4107-25B4-492F-9203-C5F2E9E1F9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7029" y="1203600"/>
            <a:ext cx="6316935" cy="4609420"/>
          </a:xfrm>
          <a:prstGeom prst="rect">
            <a:avLst/>
          </a:prstGeom>
        </p:spPr>
      </p:pic>
    </p:spTree>
    <p:extLst>
      <p:ext uri="{BB962C8B-B14F-4D97-AF65-F5344CB8AC3E}">
        <p14:creationId xmlns:p14="http://schemas.microsoft.com/office/powerpoint/2010/main" val="1317441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78E2E-5442-49A2-8A8A-FE4BBD91374F}"/>
              </a:ext>
            </a:extLst>
          </p:cNvPr>
          <p:cNvSpPr>
            <a:spLocks noGrp="1"/>
          </p:cNvSpPr>
          <p:nvPr>
            <p:ph type="title"/>
          </p:nvPr>
        </p:nvSpPr>
        <p:spPr>
          <a:xfrm>
            <a:off x="838200" y="122530"/>
            <a:ext cx="10515600" cy="651912"/>
          </a:xfrm>
        </p:spPr>
        <p:txBody>
          <a:bodyPr>
            <a:normAutofit fontScale="90000"/>
          </a:bodyPr>
          <a:lstStyle/>
          <a:p>
            <a:r>
              <a:rPr lang="en-US" dirty="0">
                <a:solidFill>
                  <a:schemeClr val="bg1"/>
                </a:solidFill>
              </a:rPr>
              <a:t>Variables Continued</a:t>
            </a:r>
          </a:p>
        </p:txBody>
      </p:sp>
      <p:sp>
        <p:nvSpPr>
          <p:cNvPr id="3" name="Content Placeholder 2">
            <a:extLst>
              <a:ext uri="{FF2B5EF4-FFF2-40B4-BE49-F238E27FC236}">
                <a16:creationId xmlns:a16="http://schemas.microsoft.com/office/drawing/2014/main" id="{648CC3F7-BAF4-4392-AB02-B4ED8463D2FE}"/>
              </a:ext>
            </a:extLst>
          </p:cNvPr>
          <p:cNvSpPr>
            <a:spLocks noGrp="1"/>
          </p:cNvSpPr>
          <p:nvPr>
            <p:ph idx="1"/>
          </p:nvPr>
        </p:nvSpPr>
        <p:spPr>
          <a:xfrm>
            <a:off x="838200" y="774442"/>
            <a:ext cx="10515600" cy="5803640"/>
          </a:xfrm>
        </p:spPr>
        <p:txBody>
          <a:bodyPr>
            <a:normAutofit/>
          </a:bodyPr>
          <a:lstStyle/>
          <a:p>
            <a:pPr marL="0" indent="0">
              <a:buNone/>
            </a:pPr>
            <a:r>
              <a:rPr lang="en-US" dirty="0">
                <a:solidFill>
                  <a:srgbClr val="FFFF00"/>
                </a:solidFill>
              </a:rPr>
              <a:t>Add more variables</a:t>
            </a:r>
          </a:p>
          <a:p>
            <a:pPr marL="0" indent="0">
              <a:buNone/>
            </a:pPr>
            <a:r>
              <a:rPr lang="en-US" sz="1400" dirty="0">
                <a:solidFill>
                  <a:schemeClr val="bg1"/>
                </a:solidFill>
              </a:rPr>
              <a:t>Let's add a few more variables and print them…</a:t>
            </a:r>
          </a:p>
          <a:p>
            <a:pPr marL="457200" lvl="1" indent="0">
              <a:buNone/>
            </a:pPr>
            <a:r>
              <a:rPr lang="en-US" sz="2000" b="0" i="1" dirty="0">
                <a:solidFill>
                  <a:srgbClr val="D4D4D4"/>
                </a:solidFill>
                <a:effectLst/>
                <a:latin typeface="Consolas" panose="020B0609020204030204" pitchFamily="49" charset="0"/>
              </a:rPr>
              <a:t>age = </a:t>
            </a:r>
            <a:r>
              <a:rPr lang="en-US" sz="2000" b="0" i="1" dirty="0">
                <a:solidFill>
                  <a:srgbClr val="B5CEA8"/>
                </a:solidFill>
                <a:effectLst/>
                <a:latin typeface="Consolas" panose="020B0609020204030204" pitchFamily="49" charset="0"/>
              </a:rPr>
              <a:t>20</a:t>
            </a:r>
            <a:endParaRPr lang="en-US" sz="2000" b="0" i="1" dirty="0">
              <a:solidFill>
                <a:srgbClr val="D4D4D4"/>
              </a:solidFill>
              <a:effectLst/>
              <a:latin typeface="Consolas" panose="020B0609020204030204" pitchFamily="49" charset="0"/>
            </a:endParaRPr>
          </a:p>
          <a:p>
            <a:pPr marL="457200" lvl="1" indent="0">
              <a:buNone/>
            </a:pPr>
            <a:r>
              <a:rPr lang="en-US" sz="2000" b="0" i="1" dirty="0">
                <a:solidFill>
                  <a:srgbClr val="DCDCAA"/>
                </a:solidFill>
                <a:effectLst/>
                <a:latin typeface="Consolas" panose="020B0609020204030204" pitchFamily="49" charset="0"/>
              </a:rPr>
              <a:t>print</a:t>
            </a:r>
            <a:r>
              <a:rPr lang="en-US" sz="2000" b="0" i="1" dirty="0">
                <a:solidFill>
                  <a:srgbClr val="D4D4D4"/>
                </a:solidFill>
                <a:effectLst/>
                <a:latin typeface="Consolas" panose="020B0609020204030204" pitchFamily="49" charset="0"/>
              </a:rPr>
              <a:t>(age)</a:t>
            </a:r>
          </a:p>
          <a:p>
            <a:pPr marL="457200" lvl="1" indent="0">
              <a:buNone/>
            </a:pPr>
            <a:br>
              <a:rPr lang="en-US" sz="2000" b="0" i="1" dirty="0">
                <a:solidFill>
                  <a:srgbClr val="D4D4D4"/>
                </a:solidFill>
                <a:effectLst/>
                <a:latin typeface="Consolas" panose="020B0609020204030204" pitchFamily="49" charset="0"/>
              </a:rPr>
            </a:br>
            <a:r>
              <a:rPr lang="en-US" sz="2000" b="0" i="1" dirty="0">
                <a:solidFill>
                  <a:srgbClr val="D4D4D4"/>
                </a:solidFill>
                <a:effectLst/>
                <a:latin typeface="Consolas" panose="020B0609020204030204" pitchFamily="49" charset="0"/>
              </a:rPr>
              <a:t>price = </a:t>
            </a:r>
            <a:r>
              <a:rPr lang="en-US" sz="2000" b="0" i="1" dirty="0">
                <a:solidFill>
                  <a:srgbClr val="B5CEA8"/>
                </a:solidFill>
                <a:effectLst/>
                <a:latin typeface="Consolas" panose="020B0609020204030204" pitchFamily="49" charset="0"/>
              </a:rPr>
              <a:t>19.95</a:t>
            </a:r>
            <a:endParaRPr lang="en-US" sz="2000" b="0" i="1" dirty="0">
              <a:solidFill>
                <a:srgbClr val="D4D4D4"/>
              </a:solidFill>
              <a:effectLst/>
              <a:latin typeface="Consolas" panose="020B0609020204030204" pitchFamily="49" charset="0"/>
            </a:endParaRPr>
          </a:p>
          <a:p>
            <a:pPr marL="457200" lvl="1" indent="0">
              <a:buNone/>
            </a:pPr>
            <a:r>
              <a:rPr lang="en-US" sz="2000" b="0" i="1" dirty="0" err="1">
                <a:solidFill>
                  <a:srgbClr val="D4D4D4"/>
                </a:solidFill>
                <a:effectLst/>
                <a:latin typeface="Consolas" panose="020B0609020204030204" pitchFamily="49" charset="0"/>
              </a:rPr>
              <a:t>first_name</a:t>
            </a:r>
            <a:r>
              <a:rPr lang="en-US" sz="2000" b="0" i="1" dirty="0">
                <a:solidFill>
                  <a:srgbClr val="D4D4D4"/>
                </a:solidFill>
                <a:effectLst/>
                <a:latin typeface="Consolas" panose="020B0609020204030204" pitchFamily="49" charset="0"/>
              </a:rPr>
              <a:t> = </a:t>
            </a:r>
            <a:r>
              <a:rPr lang="en-US" sz="2000" b="0" i="1" dirty="0">
                <a:solidFill>
                  <a:srgbClr val="CE9178"/>
                </a:solidFill>
                <a:effectLst/>
                <a:latin typeface="Consolas" panose="020B0609020204030204" pitchFamily="49" charset="0"/>
              </a:rPr>
              <a:t>"Darron"</a:t>
            </a:r>
            <a:endParaRPr lang="en-US" sz="2000" b="0" i="1" dirty="0">
              <a:solidFill>
                <a:srgbClr val="D4D4D4"/>
              </a:solidFill>
              <a:effectLst/>
              <a:latin typeface="Consolas" panose="020B0609020204030204" pitchFamily="49" charset="0"/>
            </a:endParaRPr>
          </a:p>
          <a:p>
            <a:pPr marL="457200" lvl="1" indent="0">
              <a:buNone/>
            </a:pPr>
            <a:r>
              <a:rPr lang="en-US" sz="2000" b="0" i="1" dirty="0" err="1">
                <a:solidFill>
                  <a:srgbClr val="D4D4D4"/>
                </a:solidFill>
                <a:effectLst/>
                <a:latin typeface="Consolas" panose="020B0609020204030204" pitchFamily="49" charset="0"/>
              </a:rPr>
              <a:t>is_online</a:t>
            </a:r>
            <a:r>
              <a:rPr lang="en-US" sz="2000" b="0" i="1" dirty="0">
                <a:solidFill>
                  <a:srgbClr val="D4D4D4"/>
                </a:solidFill>
                <a:effectLst/>
                <a:latin typeface="Consolas" panose="020B0609020204030204" pitchFamily="49" charset="0"/>
              </a:rPr>
              <a:t> = </a:t>
            </a:r>
            <a:r>
              <a:rPr lang="en-US" sz="2000" b="0" i="1" dirty="0">
                <a:solidFill>
                  <a:srgbClr val="569CD6"/>
                </a:solidFill>
                <a:effectLst/>
                <a:latin typeface="Consolas" panose="020B0609020204030204" pitchFamily="49" charset="0"/>
              </a:rPr>
              <a:t>False</a:t>
            </a:r>
            <a:endParaRPr lang="en-US" sz="2000" b="0" i="1" dirty="0">
              <a:solidFill>
                <a:srgbClr val="D4D4D4"/>
              </a:solidFill>
              <a:effectLst/>
              <a:latin typeface="Consolas" panose="020B0609020204030204" pitchFamily="49" charset="0"/>
            </a:endParaRPr>
          </a:p>
          <a:p>
            <a:pPr marL="457200" lvl="1" indent="0">
              <a:buNone/>
            </a:pPr>
            <a:r>
              <a:rPr lang="en-US" sz="2000" b="0" i="1" dirty="0">
                <a:solidFill>
                  <a:srgbClr val="DCDCAA"/>
                </a:solidFill>
                <a:effectLst/>
                <a:latin typeface="Consolas" panose="020B0609020204030204" pitchFamily="49" charset="0"/>
              </a:rPr>
              <a:t>print</a:t>
            </a:r>
            <a:r>
              <a:rPr lang="en-US" sz="2000" b="0" i="1" dirty="0">
                <a:solidFill>
                  <a:srgbClr val="D4D4D4"/>
                </a:solidFill>
                <a:effectLst/>
                <a:latin typeface="Consolas" panose="020B0609020204030204" pitchFamily="49" charset="0"/>
              </a:rPr>
              <a:t>(price)</a:t>
            </a:r>
          </a:p>
          <a:p>
            <a:pPr marL="457200" lvl="1" indent="0">
              <a:buNone/>
            </a:pPr>
            <a:r>
              <a:rPr lang="en-US" sz="2000" b="0" i="1" dirty="0">
                <a:solidFill>
                  <a:srgbClr val="DCDCAA"/>
                </a:solidFill>
                <a:effectLst/>
                <a:latin typeface="Consolas" panose="020B0609020204030204" pitchFamily="49" charset="0"/>
              </a:rPr>
              <a:t>print</a:t>
            </a:r>
            <a:r>
              <a:rPr lang="en-US" sz="2000" b="0" i="1" dirty="0">
                <a:solidFill>
                  <a:srgbClr val="D4D4D4"/>
                </a:solidFill>
                <a:effectLst/>
                <a:latin typeface="Consolas" panose="020B0609020204030204" pitchFamily="49" charset="0"/>
              </a:rPr>
              <a:t>(</a:t>
            </a:r>
            <a:r>
              <a:rPr lang="en-US" sz="2000" b="0" i="1" dirty="0" err="1">
                <a:solidFill>
                  <a:srgbClr val="D4D4D4"/>
                </a:solidFill>
                <a:effectLst/>
                <a:latin typeface="Consolas" panose="020B0609020204030204" pitchFamily="49" charset="0"/>
              </a:rPr>
              <a:t>first_name</a:t>
            </a:r>
            <a:r>
              <a:rPr lang="en-US" sz="2000" b="0" i="1" dirty="0">
                <a:solidFill>
                  <a:srgbClr val="D4D4D4"/>
                </a:solidFill>
                <a:effectLst/>
                <a:latin typeface="Consolas" panose="020B0609020204030204" pitchFamily="49" charset="0"/>
              </a:rPr>
              <a:t>)</a:t>
            </a:r>
          </a:p>
          <a:p>
            <a:pPr marL="457200" lvl="1" indent="0">
              <a:buNone/>
            </a:pPr>
            <a:r>
              <a:rPr lang="en-US" sz="2000" b="0" i="1" dirty="0">
                <a:solidFill>
                  <a:srgbClr val="DCDCAA"/>
                </a:solidFill>
                <a:effectLst/>
                <a:latin typeface="Consolas" panose="020B0609020204030204" pitchFamily="49" charset="0"/>
              </a:rPr>
              <a:t>print</a:t>
            </a:r>
            <a:r>
              <a:rPr lang="en-US" sz="2000" b="0" i="1" dirty="0">
                <a:solidFill>
                  <a:srgbClr val="D4D4D4"/>
                </a:solidFill>
                <a:effectLst/>
                <a:latin typeface="Consolas" panose="020B0609020204030204" pitchFamily="49" charset="0"/>
              </a:rPr>
              <a:t>(</a:t>
            </a:r>
            <a:r>
              <a:rPr lang="en-US" sz="2000" b="0" i="1" dirty="0" err="1">
                <a:solidFill>
                  <a:srgbClr val="D4D4D4"/>
                </a:solidFill>
                <a:effectLst/>
                <a:latin typeface="Consolas" panose="020B0609020204030204" pitchFamily="49" charset="0"/>
              </a:rPr>
              <a:t>is_online</a:t>
            </a:r>
            <a:r>
              <a:rPr lang="en-US" sz="2000" b="0" i="1" dirty="0">
                <a:solidFill>
                  <a:srgbClr val="D4D4D4"/>
                </a:solidFill>
                <a:effectLst/>
                <a:latin typeface="Consolas" panose="020B0609020204030204" pitchFamily="49" charset="0"/>
              </a:rPr>
              <a:t>)</a:t>
            </a:r>
          </a:p>
          <a:p>
            <a:pPr marL="0" indent="0">
              <a:buNone/>
            </a:pPr>
            <a:endParaRPr lang="en-US" sz="1800" dirty="0">
              <a:solidFill>
                <a:schemeClr val="bg1"/>
              </a:solidFill>
            </a:endParaRPr>
          </a:p>
          <a:p>
            <a:pPr marL="0" indent="0">
              <a:buNone/>
            </a:pPr>
            <a:r>
              <a:rPr lang="en-US" sz="1800" dirty="0">
                <a:solidFill>
                  <a:schemeClr val="bg1"/>
                </a:solidFill>
              </a:rPr>
              <a:t>Run your updated program and you should see additional output for the newly created variables.</a:t>
            </a:r>
          </a:p>
          <a:p>
            <a:pPr marL="0" indent="0">
              <a:buNone/>
            </a:pPr>
            <a:endParaRPr lang="en-US" sz="1800" b="1" dirty="0">
              <a:solidFill>
                <a:srgbClr val="FF0000"/>
              </a:solidFill>
              <a:highlight>
                <a:srgbClr val="FFFF00"/>
              </a:highlight>
            </a:endParaRPr>
          </a:p>
          <a:p>
            <a:pPr marL="0" indent="0">
              <a:buNone/>
            </a:pPr>
            <a:r>
              <a:rPr lang="en-US" sz="1800" b="1" dirty="0">
                <a:solidFill>
                  <a:srgbClr val="FF0000"/>
                </a:solidFill>
                <a:highlight>
                  <a:srgbClr val="FFFF00"/>
                </a:highlight>
              </a:rPr>
              <a:t>NOTE: </a:t>
            </a:r>
            <a:r>
              <a:rPr lang="en-US" sz="1800" dirty="0">
                <a:solidFill>
                  <a:schemeClr val="bg1"/>
                </a:solidFill>
              </a:rPr>
              <a:t> </a:t>
            </a:r>
            <a:r>
              <a:rPr lang="en-US" sz="1800" dirty="0" err="1">
                <a:solidFill>
                  <a:schemeClr val="bg1"/>
                </a:solidFill>
              </a:rPr>
              <a:t>is_online</a:t>
            </a:r>
            <a:r>
              <a:rPr lang="en-US" sz="1800" dirty="0">
                <a:solidFill>
                  <a:schemeClr val="bg1"/>
                </a:solidFill>
              </a:rPr>
              <a:t> is a variable of type Boolean.  Boolean values are either True or False.</a:t>
            </a:r>
          </a:p>
          <a:p>
            <a:pPr marL="0" indent="0">
              <a:buNone/>
            </a:pPr>
            <a:endParaRPr lang="en-US" sz="1800" dirty="0">
              <a:solidFill>
                <a:schemeClr val="bg1"/>
              </a:solidFill>
            </a:endParaRPr>
          </a:p>
        </p:txBody>
      </p:sp>
    </p:spTree>
    <p:extLst>
      <p:ext uri="{BB962C8B-B14F-4D97-AF65-F5344CB8AC3E}">
        <p14:creationId xmlns:p14="http://schemas.microsoft.com/office/powerpoint/2010/main" val="392447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78E2E-5442-49A2-8A8A-FE4BBD91374F}"/>
              </a:ext>
            </a:extLst>
          </p:cNvPr>
          <p:cNvSpPr>
            <a:spLocks noGrp="1"/>
          </p:cNvSpPr>
          <p:nvPr>
            <p:ph type="title"/>
          </p:nvPr>
        </p:nvSpPr>
        <p:spPr>
          <a:xfrm>
            <a:off x="270588" y="167950"/>
            <a:ext cx="5038530" cy="606491"/>
          </a:xfrm>
        </p:spPr>
        <p:txBody>
          <a:bodyPr>
            <a:normAutofit fontScale="90000"/>
          </a:bodyPr>
          <a:lstStyle/>
          <a:p>
            <a:r>
              <a:rPr lang="en-US" dirty="0">
                <a:solidFill>
                  <a:schemeClr val="bg1"/>
                </a:solidFill>
              </a:rPr>
              <a:t>Exercise - Variables</a:t>
            </a:r>
          </a:p>
        </p:txBody>
      </p:sp>
      <p:sp>
        <p:nvSpPr>
          <p:cNvPr id="3" name="Content Placeholder 2">
            <a:extLst>
              <a:ext uri="{FF2B5EF4-FFF2-40B4-BE49-F238E27FC236}">
                <a16:creationId xmlns:a16="http://schemas.microsoft.com/office/drawing/2014/main" id="{648CC3F7-BAF4-4392-AB02-B4ED8463D2FE}"/>
              </a:ext>
            </a:extLst>
          </p:cNvPr>
          <p:cNvSpPr>
            <a:spLocks noGrp="1"/>
          </p:cNvSpPr>
          <p:nvPr>
            <p:ph idx="1"/>
          </p:nvPr>
        </p:nvSpPr>
        <p:spPr>
          <a:xfrm>
            <a:off x="270588" y="774442"/>
            <a:ext cx="5038530" cy="5803640"/>
          </a:xfrm>
        </p:spPr>
        <p:txBody>
          <a:bodyPr>
            <a:normAutofit/>
          </a:bodyPr>
          <a:lstStyle/>
          <a:p>
            <a:pPr marL="0" indent="0">
              <a:buNone/>
            </a:pPr>
            <a:r>
              <a:rPr lang="en-US" dirty="0">
                <a:solidFill>
                  <a:srgbClr val="FFFF00"/>
                </a:solidFill>
              </a:rPr>
              <a:t>Hospital Check-in Program</a:t>
            </a:r>
          </a:p>
          <a:p>
            <a:pPr marL="0" indent="0">
              <a:buNone/>
            </a:pPr>
            <a:r>
              <a:rPr lang="en-US" sz="1800" dirty="0">
                <a:solidFill>
                  <a:schemeClr val="bg1"/>
                </a:solidFill>
              </a:rPr>
              <a:t>Write a program that will:</a:t>
            </a:r>
          </a:p>
          <a:p>
            <a:pPr marL="342900" indent="-342900">
              <a:buFont typeface="+mj-lt"/>
              <a:buAutoNum type="arabicPeriod"/>
            </a:pPr>
            <a:r>
              <a:rPr lang="en-US" sz="1800" dirty="0">
                <a:solidFill>
                  <a:schemeClr val="bg1"/>
                </a:solidFill>
              </a:rPr>
              <a:t>Check-in a patient named John Smith</a:t>
            </a:r>
          </a:p>
          <a:p>
            <a:pPr marL="342900" indent="-342900">
              <a:buFont typeface="+mj-lt"/>
              <a:buAutoNum type="arabicPeriod"/>
            </a:pPr>
            <a:r>
              <a:rPr lang="en-US" sz="1800" dirty="0">
                <a:solidFill>
                  <a:schemeClr val="bg1"/>
                </a:solidFill>
              </a:rPr>
              <a:t>He’s 20 years old</a:t>
            </a:r>
          </a:p>
          <a:p>
            <a:pPr marL="342900" indent="-342900">
              <a:buFont typeface="+mj-lt"/>
              <a:buAutoNum type="arabicPeriod"/>
            </a:pPr>
            <a:r>
              <a:rPr lang="en-US" sz="1800" dirty="0">
                <a:solidFill>
                  <a:schemeClr val="bg1"/>
                </a:solidFill>
              </a:rPr>
              <a:t>He is a new patient</a:t>
            </a:r>
          </a:p>
          <a:p>
            <a:pPr marL="0" indent="0">
              <a:buNone/>
            </a:pPr>
            <a:r>
              <a:rPr lang="en-US" sz="1800" dirty="0">
                <a:solidFill>
                  <a:schemeClr val="bg1"/>
                </a:solidFill>
              </a:rPr>
              <a:t>Declare the variables to store these values and print the output.</a:t>
            </a:r>
          </a:p>
          <a:p>
            <a:pPr marL="0" indent="0">
              <a:buNone/>
            </a:pPr>
            <a:endParaRPr lang="en-US" sz="1800" dirty="0">
              <a:solidFill>
                <a:schemeClr val="bg1"/>
              </a:solidFill>
            </a:endParaRPr>
          </a:p>
        </p:txBody>
      </p:sp>
      <p:pic>
        <p:nvPicPr>
          <p:cNvPr id="5" name="Picture 4" descr="A picture containing text, monitor, electronics, computer&#10;&#10;Description automatically generated">
            <a:extLst>
              <a:ext uri="{FF2B5EF4-FFF2-40B4-BE49-F238E27FC236}">
                <a16:creationId xmlns:a16="http://schemas.microsoft.com/office/drawing/2014/main" id="{969F0528-DD4B-41A5-BCD0-43EEB8F3FE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3190" y="774442"/>
            <a:ext cx="6623690" cy="4833257"/>
          </a:xfrm>
          <a:prstGeom prst="rect">
            <a:avLst/>
          </a:prstGeom>
        </p:spPr>
      </p:pic>
    </p:spTree>
    <p:extLst>
      <p:ext uri="{BB962C8B-B14F-4D97-AF65-F5344CB8AC3E}">
        <p14:creationId xmlns:p14="http://schemas.microsoft.com/office/powerpoint/2010/main" val="2154136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78E2E-5442-49A2-8A8A-FE4BBD91374F}"/>
              </a:ext>
            </a:extLst>
          </p:cNvPr>
          <p:cNvSpPr>
            <a:spLocks noGrp="1"/>
          </p:cNvSpPr>
          <p:nvPr>
            <p:ph type="title"/>
          </p:nvPr>
        </p:nvSpPr>
        <p:spPr>
          <a:xfrm>
            <a:off x="382556" y="122530"/>
            <a:ext cx="6008913" cy="651912"/>
          </a:xfrm>
        </p:spPr>
        <p:txBody>
          <a:bodyPr>
            <a:normAutofit fontScale="90000"/>
          </a:bodyPr>
          <a:lstStyle/>
          <a:p>
            <a:r>
              <a:rPr lang="en-US" dirty="0">
                <a:solidFill>
                  <a:schemeClr val="bg1"/>
                </a:solidFill>
              </a:rPr>
              <a:t>Getting Input from a User</a:t>
            </a:r>
          </a:p>
        </p:txBody>
      </p:sp>
      <p:sp>
        <p:nvSpPr>
          <p:cNvPr id="3" name="Content Placeholder 2">
            <a:extLst>
              <a:ext uri="{FF2B5EF4-FFF2-40B4-BE49-F238E27FC236}">
                <a16:creationId xmlns:a16="http://schemas.microsoft.com/office/drawing/2014/main" id="{648CC3F7-BAF4-4392-AB02-B4ED8463D2FE}"/>
              </a:ext>
            </a:extLst>
          </p:cNvPr>
          <p:cNvSpPr>
            <a:spLocks noGrp="1"/>
          </p:cNvSpPr>
          <p:nvPr>
            <p:ph idx="1"/>
          </p:nvPr>
        </p:nvSpPr>
        <p:spPr>
          <a:xfrm>
            <a:off x="382556" y="774442"/>
            <a:ext cx="5337110" cy="5803640"/>
          </a:xfrm>
        </p:spPr>
        <p:txBody>
          <a:bodyPr>
            <a:normAutofit/>
          </a:bodyPr>
          <a:lstStyle/>
          <a:p>
            <a:pPr marL="0" indent="0">
              <a:buNone/>
            </a:pPr>
            <a:r>
              <a:rPr lang="en-US" dirty="0">
                <a:solidFill>
                  <a:srgbClr val="FFFF00"/>
                </a:solidFill>
              </a:rPr>
              <a:t>Input Function</a:t>
            </a:r>
          </a:p>
          <a:p>
            <a:pPr marL="0" indent="0">
              <a:buNone/>
            </a:pPr>
            <a:r>
              <a:rPr lang="en-US" sz="1400" dirty="0">
                <a:solidFill>
                  <a:schemeClr val="bg1"/>
                </a:solidFill>
              </a:rPr>
              <a:t>The input function is used to prompt the user.</a:t>
            </a:r>
          </a:p>
          <a:p>
            <a:pPr marL="457200" lvl="1" indent="0">
              <a:buNone/>
            </a:pPr>
            <a:r>
              <a:rPr lang="en-US" sz="1800" b="0" i="1" dirty="0">
                <a:solidFill>
                  <a:srgbClr val="DCDCAA"/>
                </a:solidFill>
                <a:effectLst/>
                <a:latin typeface="Consolas" panose="020B0609020204030204" pitchFamily="49" charset="0"/>
              </a:rPr>
              <a:t>input</a:t>
            </a:r>
            <a:r>
              <a:rPr lang="en-US" sz="1800" b="0" i="1" dirty="0">
                <a:solidFill>
                  <a:srgbClr val="D4D4D4"/>
                </a:solidFill>
                <a:effectLst/>
                <a:latin typeface="Consolas" panose="020B0609020204030204" pitchFamily="49" charset="0"/>
              </a:rPr>
              <a:t>(</a:t>
            </a:r>
            <a:r>
              <a:rPr lang="en-US" sz="1800" b="0" i="1" dirty="0">
                <a:solidFill>
                  <a:srgbClr val="CE9178"/>
                </a:solidFill>
                <a:effectLst/>
                <a:latin typeface="Consolas" panose="020B0609020204030204" pitchFamily="49" charset="0"/>
              </a:rPr>
              <a:t>"What is your name?"</a:t>
            </a:r>
            <a:r>
              <a:rPr lang="en-US" sz="1800" b="0" i="1" dirty="0">
                <a:solidFill>
                  <a:srgbClr val="D4D4D4"/>
                </a:solidFill>
                <a:effectLst/>
                <a:latin typeface="Consolas" panose="020B0609020204030204" pitchFamily="49" charset="0"/>
              </a:rPr>
              <a:t>)</a:t>
            </a:r>
          </a:p>
          <a:p>
            <a:pPr marL="0" indent="0">
              <a:buNone/>
            </a:pPr>
            <a:br>
              <a:rPr lang="en-US" sz="1400" dirty="0">
                <a:solidFill>
                  <a:schemeClr val="bg1"/>
                </a:solidFill>
              </a:rPr>
            </a:br>
            <a:r>
              <a:rPr lang="en-US" sz="1400" dirty="0">
                <a:solidFill>
                  <a:schemeClr val="bg1"/>
                </a:solidFill>
              </a:rPr>
              <a:t>When the enter key is pressed, the input function returns the value entered as string (</a:t>
            </a:r>
            <a:r>
              <a:rPr lang="en-US" sz="1400" u="sng" dirty="0">
                <a:solidFill>
                  <a:schemeClr val="bg1"/>
                </a:solidFill>
              </a:rPr>
              <a:t>remember string data type</a:t>
            </a:r>
            <a:r>
              <a:rPr lang="en-US" sz="1400" dirty="0">
                <a:solidFill>
                  <a:schemeClr val="bg1"/>
                </a:solidFill>
              </a:rPr>
              <a:t>).</a:t>
            </a:r>
          </a:p>
          <a:p>
            <a:pPr marL="0" indent="0">
              <a:buNone/>
            </a:pPr>
            <a:r>
              <a:rPr lang="en-US" sz="1400" dirty="0">
                <a:solidFill>
                  <a:schemeClr val="bg1"/>
                </a:solidFill>
              </a:rPr>
              <a:t>Let's update our program to accept input from the user and store the value entered in the variable name.</a:t>
            </a:r>
          </a:p>
          <a:p>
            <a:pPr marL="457200" lvl="1" indent="0">
              <a:buNone/>
            </a:pPr>
            <a:r>
              <a:rPr lang="en-US" sz="1800" b="0" i="1" dirty="0">
                <a:solidFill>
                  <a:srgbClr val="D4D4D4"/>
                </a:solidFill>
                <a:effectLst/>
                <a:latin typeface="Consolas" panose="020B0609020204030204" pitchFamily="49" charset="0"/>
              </a:rPr>
              <a:t>name = </a:t>
            </a:r>
            <a:r>
              <a:rPr lang="en-US" sz="1800" b="0" i="1" dirty="0">
                <a:solidFill>
                  <a:srgbClr val="DCDCAA"/>
                </a:solidFill>
                <a:effectLst/>
                <a:latin typeface="Consolas" panose="020B0609020204030204" pitchFamily="49" charset="0"/>
              </a:rPr>
              <a:t>input</a:t>
            </a:r>
            <a:r>
              <a:rPr lang="en-US" sz="1800" b="0" i="1" dirty="0">
                <a:solidFill>
                  <a:srgbClr val="D4D4D4"/>
                </a:solidFill>
                <a:effectLst/>
                <a:latin typeface="Consolas" panose="020B0609020204030204" pitchFamily="49" charset="0"/>
              </a:rPr>
              <a:t>(</a:t>
            </a:r>
            <a:r>
              <a:rPr lang="en-US" sz="1800" b="0" i="1" dirty="0">
                <a:solidFill>
                  <a:srgbClr val="CE9178"/>
                </a:solidFill>
                <a:effectLst/>
                <a:latin typeface="Consolas" panose="020B0609020204030204" pitchFamily="49" charset="0"/>
              </a:rPr>
              <a:t>"What is your name?"</a:t>
            </a:r>
            <a:r>
              <a:rPr lang="en-US" sz="1800" b="0" i="1" dirty="0">
                <a:solidFill>
                  <a:srgbClr val="D4D4D4"/>
                </a:solidFill>
                <a:effectLst/>
                <a:latin typeface="Consolas" panose="020B0609020204030204" pitchFamily="49" charset="0"/>
              </a:rPr>
              <a:t>)</a:t>
            </a:r>
          </a:p>
          <a:p>
            <a:pPr marL="0" indent="0">
              <a:buNone/>
            </a:pPr>
            <a:br>
              <a:rPr lang="en-US" sz="1400" dirty="0">
                <a:solidFill>
                  <a:schemeClr val="bg1"/>
                </a:solidFill>
              </a:rPr>
            </a:br>
            <a:r>
              <a:rPr lang="en-US" sz="1400" dirty="0">
                <a:solidFill>
                  <a:schemeClr val="bg1"/>
                </a:solidFill>
              </a:rPr>
              <a:t>Next, let’s add a print statement:</a:t>
            </a:r>
          </a:p>
          <a:p>
            <a:pPr marL="457200" lvl="1" indent="0">
              <a:buNone/>
            </a:pPr>
            <a:r>
              <a:rPr lang="en-US" sz="1800" b="0" i="1" dirty="0">
                <a:solidFill>
                  <a:srgbClr val="DCDCAA"/>
                </a:solidFill>
                <a:effectLst/>
                <a:latin typeface="Consolas" panose="020B0609020204030204" pitchFamily="49" charset="0"/>
              </a:rPr>
              <a:t>print</a:t>
            </a:r>
            <a:r>
              <a:rPr lang="en-US" sz="1800" b="0" i="1" dirty="0">
                <a:solidFill>
                  <a:srgbClr val="D4D4D4"/>
                </a:solidFill>
                <a:effectLst/>
                <a:latin typeface="Consolas" panose="020B0609020204030204" pitchFamily="49" charset="0"/>
              </a:rPr>
              <a:t>(</a:t>
            </a:r>
            <a:r>
              <a:rPr lang="en-US" sz="1800" b="0" i="1" dirty="0">
                <a:solidFill>
                  <a:srgbClr val="CE9178"/>
                </a:solidFill>
                <a:effectLst/>
                <a:latin typeface="Consolas" panose="020B0609020204030204" pitchFamily="49" charset="0"/>
              </a:rPr>
              <a:t>"Hello "</a:t>
            </a:r>
            <a:r>
              <a:rPr lang="en-US" sz="1800" b="0" i="1" dirty="0">
                <a:solidFill>
                  <a:srgbClr val="D4D4D4"/>
                </a:solidFill>
                <a:effectLst/>
                <a:latin typeface="Consolas" panose="020B0609020204030204" pitchFamily="49" charset="0"/>
              </a:rPr>
              <a:t> + name)</a:t>
            </a:r>
            <a:br>
              <a:rPr lang="en-US" sz="1800" b="0" i="1" dirty="0">
                <a:solidFill>
                  <a:srgbClr val="D4D4D4"/>
                </a:solidFill>
                <a:effectLst/>
                <a:latin typeface="Consolas" panose="020B0609020204030204" pitchFamily="49" charset="0"/>
              </a:rPr>
            </a:br>
            <a:endParaRPr lang="en-US" sz="1800" b="0" i="1" dirty="0">
              <a:solidFill>
                <a:srgbClr val="D4D4D4"/>
              </a:solidFill>
              <a:effectLst/>
              <a:latin typeface="Consolas" panose="020B0609020204030204" pitchFamily="49" charset="0"/>
            </a:endParaRPr>
          </a:p>
          <a:p>
            <a:pPr marL="0" indent="0">
              <a:buNone/>
            </a:pPr>
            <a:r>
              <a:rPr lang="en-US" dirty="0">
                <a:solidFill>
                  <a:srgbClr val="FFFF00"/>
                </a:solidFill>
              </a:rPr>
              <a:t>Results</a:t>
            </a:r>
          </a:p>
          <a:p>
            <a:pPr marL="0" indent="0">
              <a:buNone/>
            </a:pPr>
            <a:r>
              <a:rPr lang="en-US" sz="1400" dirty="0">
                <a:solidFill>
                  <a:schemeClr val="bg1"/>
                </a:solidFill>
              </a:rPr>
              <a:t>When you run this program, you’ll be prompted to enter your name.  After pressing enter, a message will be output as follows:</a:t>
            </a:r>
          </a:p>
          <a:p>
            <a:pPr marL="0" indent="0">
              <a:buNone/>
            </a:pPr>
            <a:endParaRPr lang="en-US" sz="1400" dirty="0">
              <a:solidFill>
                <a:schemeClr val="bg1"/>
              </a:solidFill>
            </a:endParaRPr>
          </a:p>
          <a:p>
            <a:pPr marL="0" indent="0">
              <a:buNone/>
            </a:pPr>
            <a:r>
              <a:rPr lang="en-US" sz="1400" dirty="0">
                <a:solidFill>
                  <a:schemeClr val="bg1"/>
                </a:solidFill>
              </a:rPr>
              <a:t>Hello &lt;name entered here&gt;</a:t>
            </a:r>
          </a:p>
        </p:txBody>
      </p:sp>
      <p:pic>
        <p:nvPicPr>
          <p:cNvPr id="5" name="Picture 4" descr="A screen shot of a computer&#10;&#10;Description automatically generated with low confidence">
            <a:extLst>
              <a:ext uri="{FF2B5EF4-FFF2-40B4-BE49-F238E27FC236}">
                <a16:creationId xmlns:a16="http://schemas.microsoft.com/office/drawing/2014/main" id="{4E29187D-35E1-4F69-B5AE-7775DCFF73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7072" y="942392"/>
            <a:ext cx="6355161" cy="4637314"/>
          </a:xfrm>
          <a:prstGeom prst="rect">
            <a:avLst/>
          </a:prstGeom>
        </p:spPr>
      </p:pic>
    </p:spTree>
    <p:extLst>
      <p:ext uri="{BB962C8B-B14F-4D97-AF65-F5344CB8AC3E}">
        <p14:creationId xmlns:p14="http://schemas.microsoft.com/office/powerpoint/2010/main" val="15137976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4415</TotalTime>
  <Words>1414</Words>
  <Application>Microsoft Office PowerPoint</Application>
  <PresentationFormat>Widescreen</PresentationFormat>
  <Paragraphs>194</Paragraphs>
  <Slides>13</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Consolas</vt:lpstr>
      <vt:lpstr>Gill Sans Nova Light</vt:lpstr>
      <vt:lpstr>Office Theme</vt:lpstr>
      <vt:lpstr>PowerPoint Presentation</vt:lpstr>
      <vt:lpstr>Agenda</vt:lpstr>
      <vt:lpstr>PowerPoint Presentation</vt:lpstr>
      <vt:lpstr>Setting Up Your Development Environment</vt:lpstr>
      <vt:lpstr>Your First Python Program</vt:lpstr>
      <vt:lpstr>Working With Variables</vt:lpstr>
      <vt:lpstr>Variables Continued</vt:lpstr>
      <vt:lpstr>Exercise - Variables</vt:lpstr>
      <vt:lpstr>Getting Input from a User</vt:lpstr>
      <vt:lpstr>Data Types &amp; Type Conversions</vt:lpstr>
      <vt:lpstr>Data Types &amp; Type Conversions - Continued</vt:lpstr>
      <vt:lpstr>Exercise – Data Types &amp; Type Conversions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Darron Nesbitt</dc:creator>
  <cp:lastModifiedBy>Darron Nesbitt</cp:lastModifiedBy>
  <cp:revision>96</cp:revision>
  <dcterms:created xsi:type="dcterms:W3CDTF">2021-05-04T11:19:03Z</dcterms:created>
  <dcterms:modified xsi:type="dcterms:W3CDTF">2021-05-23T23:56:43Z</dcterms:modified>
</cp:coreProperties>
</file>